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customXml/itemProps4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2"/>
  </p:notesMasterIdLst>
  <p:handoutMasterIdLst>
    <p:handoutMasterId r:id="rId21"/>
  </p:handoutMasterIdLst>
  <p:sldIdLst>
    <p:sldId id="324" r:id="rId4"/>
    <p:sldId id="309" r:id="rId5"/>
    <p:sldId id="298" r:id="rId6"/>
    <p:sldId id="302" r:id="rId7"/>
    <p:sldId id="262" r:id="rId8"/>
    <p:sldId id="265" r:id="rId9"/>
    <p:sldId id="284" r:id="rId10"/>
    <p:sldId id="285" r:id="rId11"/>
    <p:sldId id="304" r:id="rId13"/>
    <p:sldId id="286" r:id="rId14"/>
    <p:sldId id="287" r:id="rId15"/>
    <p:sldId id="305" r:id="rId16"/>
    <p:sldId id="261" r:id="rId17"/>
    <p:sldId id="291" r:id="rId18"/>
    <p:sldId id="306" r:id="rId19"/>
    <p:sldId id="31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C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2198"/>
        <p:guide pos="388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customXml" Target="../customXml/item1.xml"/><Relationship Id="rId25" Type="http://schemas.openxmlformats.org/officeDocument/2006/relationships/customXmlProps" Target="../customXml/itemProps45.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16" name="图片 15"/>
          <p:cNvPicPr>
            <a:picLocks noChangeAspect="1"/>
          </p:cNvPicPr>
          <p:nvPr userDrawn="1">
            <p:custDataLst>
              <p:tags r:id="rId2"/>
            </p:custDataLst>
          </p:nvPr>
        </p:nvPicPr>
        <p:blipFill>
          <a:blip r:embed="rId3" cstate="screen"/>
          <a:srcRect/>
          <a:stretch>
            <a:fillRect/>
          </a:stretch>
        </p:blipFill>
        <p:spPr>
          <a:xfrm>
            <a:off x="2131060" y="-635"/>
            <a:ext cx="10060940" cy="6858635"/>
          </a:xfrm>
          <a:custGeom>
            <a:avLst/>
            <a:gdLst/>
            <a:ahLst/>
            <a:cxnLst>
              <a:cxn ang="3">
                <a:pos x="hc" y="t"/>
              </a:cxn>
              <a:cxn ang="cd2">
                <a:pos x="l" y="vc"/>
              </a:cxn>
              <a:cxn ang="cd4">
                <a:pos x="hc" y="b"/>
              </a:cxn>
              <a:cxn ang="0">
                <a:pos x="r" y="vc"/>
              </a:cxn>
            </a:cxnLst>
            <a:rect l="l" t="t" r="r" b="b"/>
            <a:pathLst>
              <a:path w="15844" h="10800">
                <a:moveTo>
                  <a:pt x="0" y="0"/>
                </a:moveTo>
                <a:lnTo>
                  <a:pt x="15844" y="0"/>
                </a:lnTo>
                <a:lnTo>
                  <a:pt x="15844" y="10800"/>
                </a:lnTo>
                <a:lnTo>
                  <a:pt x="0" y="10800"/>
                </a:lnTo>
                <a:lnTo>
                  <a:pt x="0" y="0"/>
                </a:lnTo>
                <a:close/>
              </a:path>
            </a:pathLst>
          </a:custGeom>
        </p:spPr>
      </p:pic>
      <p:sp>
        <p:nvSpPr>
          <p:cNvPr id="39" name="圆角矩形 38"/>
          <p:cNvSpPr/>
          <p:nvPr userDrawn="1">
            <p:custDataLst>
              <p:tags r:id="rId4"/>
            </p:custDataLst>
          </p:nvPr>
        </p:nvSpPr>
        <p:spPr>
          <a:xfrm>
            <a:off x="0" y="0"/>
            <a:ext cx="5339080" cy="6858000"/>
          </a:xfrm>
          <a:prstGeom prst="roundRect">
            <a:avLst>
              <a:gd name="adj" fmla="val 0"/>
            </a:avLst>
          </a:prstGeom>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5" name="圆角矩形 37"/>
          <p:cNvSpPr/>
          <p:nvPr userDrawn="1">
            <p:custDataLst>
              <p:tags r:id="rId5"/>
            </p:custDataLst>
          </p:nvPr>
        </p:nvSpPr>
        <p:spPr>
          <a:xfrm>
            <a:off x="0" y="0"/>
            <a:ext cx="7372985" cy="6858000"/>
          </a:xfrm>
          <a:prstGeom prst="roundRect">
            <a:avLst>
              <a:gd name="adj" fmla="val 4888"/>
            </a:avLst>
          </a:prstGeom>
          <a:gradFill>
            <a:gsLst>
              <a:gs pos="48000">
                <a:schemeClr val="accent1"/>
              </a:gs>
              <a:gs pos="100000">
                <a:schemeClr val="accent1">
                  <a:lumMod val="84000"/>
                  <a:lumOff val="16000"/>
                </a:schemeClr>
              </a:gs>
            </a:gsLst>
            <a:lin ang="193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2" name="日期占位符 21"/>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23" name="页脚占位符 22"/>
          <p:cNvSpPr>
            <a:spLocks noGrp="1"/>
          </p:cNvSpPr>
          <p:nvPr>
            <p:ph type="ftr" sz="quarter" idx="11"/>
            <p:custDataLst>
              <p:tags r:id="rId7"/>
            </p:custDataLst>
          </p:nvPr>
        </p:nvSpPr>
        <p:spPr/>
        <p:txBody>
          <a:bodyPr>
            <a:normAutofit/>
          </a:bodyPr>
          <a:lstStyle/>
          <a:p>
            <a:endParaRPr lang="zh-CN" altLang="en-US" dirty="0"/>
          </a:p>
        </p:txBody>
      </p:sp>
      <p:sp>
        <p:nvSpPr>
          <p:cNvPr id="7" name="标题 6"/>
          <p:cNvSpPr>
            <a:spLocks noGrp="1"/>
          </p:cNvSpPr>
          <p:nvPr>
            <p:ph type="ctrTitle" hasCustomPrompt="1"/>
            <p:custDataLst>
              <p:tags r:id="rId8"/>
            </p:custDataLst>
          </p:nvPr>
        </p:nvSpPr>
        <p:spPr>
          <a:xfrm>
            <a:off x="810260" y="2948501"/>
            <a:ext cx="6085840" cy="1129895"/>
          </a:xfrm>
          <a:noFill/>
        </p:spPr>
        <p:txBody>
          <a:bodyPr wrap="square" anchor="ctr">
            <a:normAutofit/>
          </a:bodyPr>
          <a:lstStyle>
            <a:lvl1pPr algn="l">
              <a:lnSpc>
                <a:spcPct val="100000"/>
              </a:lnSpc>
              <a:defRPr sz="6000">
                <a:solidFill>
                  <a:srgbClr val="FFFFFF"/>
                </a:solidFill>
                <a:effectLst>
                  <a:outerShdw blurRad="101600" sx="102000" sy="102000" algn="ctr" rotWithShape="0">
                    <a:schemeClr val="accent1">
                      <a:lumMod val="75000"/>
                      <a:alpha val="40000"/>
                    </a:schemeClr>
                  </a:outerShdw>
                </a:effectLst>
              </a:defRPr>
            </a:lvl1pPr>
          </a:lstStyle>
          <a:p>
            <a:r>
              <a:rPr lang="zh-CN" altLang="en-US" dirty="0"/>
              <a:t>编辑母版标题</a:t>
            </a:r>
            <a:endParaRPr lang="zh-CN" altLang="en-US" dirty="0"/>
          </a:p>
        </p:txBody>
      </p:sp>
      <p:sp>
        <p:nvSpPr>
          <p:cNvPr id="8" name="副标题 7"/>
          <p:cNvSpPr>
            <a:spLocks noGrp="1"/>
          </p:cNvSpPr>
          <p:nvPr>
            <p:ph type="subTitle" idx="1" hasCustomPrompt="1"/>
            <p:custDataLst>
              <p:tags r:id="rId9"/>
            </p:custDataLst>
          </p:nvPr>
        </p:nvSpPr>
        <p:spPr>
          <a:xfrm>
            <a:off x="810260" y="2286000"/>
            <a:ext cx="6086475" cy="535305"/>
          </a:xfrm>
        </p:spPr>
        <p:txBody>
          <a:bodyPr wrap="square" anchor="ctr">
            <a:normAutofit/>
          </a:bodyPr>
          <a:lstStyle>
            <a:lvl1pPr marL="0" indent="0" algn="l">
              <a:lnSpc>
                <a:spcPct val="100000"/>
              </a:lnSpc>
              <a:buNone/>
              <a:defRPr sz="20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0" name="署名占位符 10"/>
          <p:cNvSpPr>
            <a:spLocks noGrp="1"/>
          </p:cNvSpPr>
          <p:nvPr>
            <p:ph type="body" sz="quarter" idx="17" hasCustomPrompt="1"/>
            <p:custDataLst>
              <p:tags r:id="rId10"/>
            </p:custDataLst>
          </p:nvPr>
        </p:nvSpPr>
        <p:spPr>
          <a:xfrm>
            <a:off x="810260" y="4679607"/>
            <a:ext cx="2828290" cy="504000"/>
          </a:xfrm>
          <a:prstGeom prst="roundRect">
            <a:avLst>
              <a:gd name="adj" fmla="val 50000"/>
            </a:avLst>
          </a:prstGeom>
          <a:solidFill>
            <a:srgbClr val="FFFFFF">
              <a:alpha val="23000"/>
            </a:srgbClr>
          </a:solidFill>
          <a:ln>
            <a:solidFill>
              <a:srgbClr val="FFFFFF">
                <a:alpha val="50000"/>
              </a:srgbClr>
            </a:solidFill>
          </a:ln>
        </p:spPr>
        <p:txBody>
          <a:bodyPr vert="horz" wrap="square" lIns="0" tIns="0" rIns="0" bIns="0" rtlCol="0" anchor="ctr">
            <a:normAutofit/>
          </a:bodyPr>
          <a:lstStyle>
            <a:lvl1pPr marL="0" marR="0" lvl="0" indent="0" algn="ctr" defTabSz="914400" rtl="0" eaLnBrk="1" fontAlgn="auto" latinLnBrk="0" hangingPunct="1">
              <a:lnSpc>
                <a:spcPct val="100000"/>
              </a:lnSpc>
              <a:spcBef>
                <a:spcPts val="1000"/>
              </a:spcBef>
              <a:buClrTx/>
              <a:buSzTx/>
              <a:buFont typeface="Arial" panose="020B0604020202020204" pitchFamily="34" charset="0"/>
              <a:buNone/>
              <a:defRPr kumimoji="0" lang="zh-CN" altLang="en-US" sz="1800" b="1" i="0" u="none" strike="noStrike" kern="1200" cap="none" spc="0" normalizeH="0" baseline="0" noProof="1" dirty="0">
                <a:solidFill>
                  <a:srgbClr val="FFFFFF"/>
                </a:solidFill>
                <a:effectLst>
                  <a:outerShdw blurRad="203200" sx="102000" sy="102000" algn="ctr" rotWithShape="0">
                    <a:schemeClr val="accent1">
                      <a:lumMod val="75000"/>
                      <a:alpha val="40000"/>
                    </a:schemeClr>
                  </a:outerShdw>
                </a:effectLst>
                <a:latin typeface="+mn-lt"/>
                <a:ea typeface="+mn-ea"/>
                <a:cs typeface="+mn-cs"/>
              </a:defRPr>
            </a:lvl1pPr>
          </a:lstStyle>
          <a:p>
            <a:pPr lvl="0"/>
            <a:r>
              <a:rPr>
                <a:sym typeface="+mn-ea"/>
              </a:rPr>
              <a:t>署名</a:t>
            </a:r>
            <a:endParaRPr>
              <a:sym typeface="+mn-ea"/>
            </a:endParaRPr>
          </a:p>
        </p:txBody>
      </p:sp>
      <p:cxnSp>
        <p:nvCxnSpPr>
          <p:cNvPr id="26" name="直接箭头连接符 25"/>
          <p:cNvCxnSpPr/>
          <p:nvPr userDrawn="1">
            <p:custDataLst>
              <p:tags r:id="rId11"/>
            </p:custDataLst>
          </p:nvPr>
        </p:nvCxnSpPr>
        <p:spPr>
          <a:xfrm>
            <a:off x="810260" y="4378960"/>
            <a:ext cx="5181600" cy="0"/>
          </a:xfrm>
          <a:prstGeom prst="straightConnector1">
            <a:avLst/>
          </a:prstGeom>
          <a:ln>
            <a:solidFill>
              <a:srgbClr val="FFFFFF"/>
            </a:solidFill>
            <a:tailEnd type="arrow"/>
          </a:ln>
        </p:spPr>
        <p:style>
          <a:lnRef idx="2">
            <a:schemeClr val="accent1"/>
          </a:lnRef>
          <a:fillRef idx="0">
            <a:srgbClr val="FFFFFF"/>
          </a:fillRef>
          <a:effectRef idx="0">
            <a:srgbClr val="FFFFFF"/>
          </a:effectRef>
          <a:fontRef idx="minor">
            <a:schemeClr val="tx1"/>
          </a:fontRef>
        </p:style>
      </p:cxnSp>
      <p:sp>
        <p:nvSpPr>
          <p:cNvPr id="2" name="任意多边形: 形状 1"/>
          <p:cNvSpPr/>
          <p:nvPr userDrawn="1">
            <p:custDataLst>
              <p:tags r:id="rId12"/>
            </p:custDataLst>
          </p:nvPr>
        </p:nvSpPr>
        <p:spPr>
          <a:xfrm>
            <a:off x="-43" y="0"/>
            <a:ext cx="2844470" cy="2023401"/>
          </a:xfrm>
          <a:custGeom>
            <a:avLst/>
            <a:gdLst>
              <a:gd name="connsiteX0" fmla="*/ 2844470 w 2844470"/>
              <a:gd name="connsiteY0" fmla="*/ 0 h 2023401"/>
              <a:gd name="connsiteX1" fmla="*/ 1364400 w 2844470"/>
              <a:gd name="connsiteY1" fmla="*/ 1894403 h 2023401"/>
              <a:gd name="connsiteX2" fmla="*/ 893796 w 2844470"/>
              <a:gd name="connsiteY2" fmla="*/ 1952190 h 2023401"/>
              <a:gd name="connsiteX3" fmla="*/ 150 w 2844470"/>
              <a:gd name="connsiteY3" fmla="*/ 1253997 h 2023401"/>
              <a:gd name="connsiteX4" fmla="*/ 0 w 2844470"/>
              <a:gd name="connsiteY4" fmla="*/ 54 h 202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4470" h="2023401">
                <a:moveTo>
                  <a:pt x="2844470" y="0"/>
                </a:moveTo>
                <a:lnTo>
                  <a:pt x="1364400" y="1894403"/>
                </a:lnTo>
                <a:cubicBezTo>
                  <a:pt x="1250248" y="2040511"/>
                  <a:pt x="1039902" y="2066340"/>
                  <a:pt x="893796" y="1952190"/>
                </a:cubicBezTo>
                <a:lnTo>
                  <a:pt x="150" y="1253997"/>
                </a:lnTo>
                <a:lnTo>
                  <a:pt x="0" y="54"/>
                </a:lnTo>
                <a:close/>
              </a:path>
            </a:pathLst>
          </a:custGeom>
          <a:gradFill>
            <a:gsLst>
              <a:gs pos="100000">
                <a:srgbClr val="FFFFFF">
                  <a:alpha val="15000"/>
                </a:srgbClr>
              </a:gs>
              <a:gs pos="7000">
                <a:srgbClr val="FFFFFF">
                  <a:alpha val="0"/>
                </a:srgbClr>
              </a:gs>
            </a:gsLst>
            <a:lin ang="5400000" scaled="0"/>
          </a:gradFill>
          <a:ln>
            <a:solidFill>
              <a:srgbClr val="FFFFFF">
                <a:alpha val="15000"/>
              </a:srgb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p>
        </p:txBody>
      </p:sp>
      <p:sp>
        <p:nvSpPr>
          <p:cNvPr id="4" name="任意多边形: 形状 3"/>
          <p:cNvSpPr/>
          <p:nvPr userDrawn="1">
            <p:custDataLst>
              <p:tags r:id="rId13"/>
            </p:custDataLst>
          </p:nvPr>
        </p:nvSpPr>
        <p:spPr>
          <a:xfrm>
            <a:off x="3593667" y="1506184"/>
            <a:ext cx="3779115" cy="5351816"/>
          </a:xfrm>
          <a:custGeom>
            <a:avLst/>
            <a:gdLst>
              <a:gd name="connsiteX0" fmla="*/ 3134726 w 3779115"/>
              <a:gd name="connsiteY0" fmla="*/ 1288 h 5351816"/>
              <a:gd name="connsiteX1" fmla="*/ 3326498 w 3779115"/>
              <a:gd name="connsiteY1" fmla="*/ 42195 h 5351816"/>
              <a:gd name="connsiteX2" fmla="*/ 3779115 w 3779115"/>
              <a:gd name="connsiteY2" fmla="*/ 293085 h 5351816"/>
              <a:gd name="connsiteX3" fmla="*/ 3778853 w 3779115"/>
              <a:gd name="connsiteY3" fmla="*/ 5016462 h 5351816"/>
              <a:gd name="connsiteX4" fmla="*/ 3681044 w 3779115"/>
              <a:gd name="connsiteY4" fmla="*/ 5253654 h 5351816"/>
              <a:gd name="connsiteX5" fmla="*/ 3637750 w 3779115"/>
              <a:gd name="connsiteY5" fmla="*/ 5289429 h 5351816"/>
              <a:gd name="connsiteX6" fmla="*/ 3631524 w 3779115"/>
              <a:gd name="connsiteY6" fmla="*/ 5294566 h 5351816"/>
              <a:gd name="connsiteX7" fmla="*/ 3444100 w 3779115"/>
              <a:gd name="connsiteY7" fmla="*/ 5351816 h 5351816"/>
              <a:gd name="connsiteX8" fmla="*/ 0 w 3779115"/>
              <a:gd name="connsiteY8" fmla="*/ 5351816 h 5351816"/>
              <a:gd name="connsiteX9" fmla="*/ 2870722 w 3779115"/>
              <a:gd name="connsiteY9" fmla="*/ 172896 h 5351816"/>
              <a:gd name="connsiteX10" fmla="*/ 3134726 w 3779115"/>
              <a:gd name="connsiteY10" fmla="*/ 1288 h 535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9115" h="5351816">
                <a:moveTo>
                  <a:pt x="3134726" y="1288"/>
                </a:moveTo>
                <a:cubicBezTo>
                  <a:pt x="3199031" y="-4366"/>
                  <a:pt x="3265686" y="8487"/>
                  <a:pt x="3326498" y="42195"/>
                </a:cubicBezTo>
                <a:lnTo>
                  <a:pt x="3779115" y="293085"/>
                </a:lnTo>
                <a:lnTo>
                  <a:pt x="3778853" y="5016462"/>
                </a:lnTo>
                <a:cubicBezTo>
                  <a:pt x="3779033" y="5109130"/>
                  <a:pt x="3741644" y="5192953"/>
                  <a:pt x="3681044" y="5253654"/>
                </a:cubicBezTo>
                <a:lnTo>
                  <a:pt x="3637750" y="5289429"/>
                </a:lnTo>
                <a:lnTo>
                  <a:pt x="3631524" y="5294566"/>
                </a:lnTo>
                <a:cubicBezTo>
                  <a:pt x="3578023" y="5330711"/>
                  <a:pt x="3513526" y="5351816"/>
                  <a:pt x="3444100" y="5351816"/>
                </a:cubicBezTo>
                <a:lnTo>
                  <a:pt x="0" y="5351816"/>
                </a:lnTo>
                <a:lnTo>
                  <a:pt x="2870722" y="172896"/>
                </a:lnTo>
                <a:cubicBezTo>
                  <a:pt x="2926905" y="71539"/>
                  <a:pt x="3027551" y="10710"/>
                  <a:pt x="3134726" y="1288"/>
                </a:cubicBezTo>
                <a:close/>
              </a:path>
            </a:pathLst>
          </a:custGeom>
          <a:gradFill>
            <a:gsLst>
              <a:gs pos="100000">
                <a:srgbClr val="FFFFFF">
                  <a:alpha val="15000"/>
                </a:srgbClr>
              </a:gs>
              <a:gs pos="27000">
                <a:srgbClr val="FFFFFF">
                  <a:alpha val="0"/>
                </a:srgbClr>
              </a:gs>
            </a:gsLst>
            <a:lin ang="16800000" scaled="0"/>
          </a:gradFill>
          <a:ln>
            <a:solidFill>
              <a:srgbClr val="FFFFFF">
                <a:alpha val="15000"/>
              </a:srgb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p>
        </p:txBody>
      </p:sp>
      <p:sp>
        <p:nvSpPr>
          <p:cNvPr id="6" name="灯片编号占位符 5"/>
          <p:cNvSpPr>
            <a:spLocks noGrp="1"/>
          </p:cNvSpPr>
          <p:nvPr>
            <p:ph type="sldNum" sz="quarter" idx="12"/>
            <p:custDataLst>
              <p:tags r:id="rId14"/>
            </p:custDataLst>
          </p:nvPr>
        </p:nvSpPr>
        <p:spPr>
          <a:xfrm>
            <a:off x="8753983" y="6356350"/>
            <a:ext cx="2743200" cy="365125"/>
          </a:xfrm>
        </p:spPr>
        <p:txBody>
          <a:bodyPr wrap="square">
            <a:normAutofit/>
          </a:bodyPr>
          <a:lstStyle/>
          <a:p>
            <a:fld id="{BE5F26B5-172A-4DC2-B0B7-181CFC56B87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4"/>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5"/>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7" name="任意多边形 6"/>
          <p:cNvSpPr/>
          <p:nvPr userDrawn="1">
            <p:custDataLst>
              <p:tags r:id="rId7"/>
            </p:custDataLst>
          </p:nvPr>
        </p:nvSpPr>
        <p:spPr>
          <a:xfrm>
            <a:off x="15645" y="6512560"/>
            <a:ext cx="12160709" cy="345440"/>
          </a:xfrm>
          <a:custGeom>
            <a:avLst/>
            <a:gdLst>
              <a:gd name="adj" fmla="val 1214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19151" h="544">
                <a:moveTo>
                  <a:pt x="708" y="0"/>
                </a:moveTo>
                <a:lnTo>
                  <a:pt x="18442" y="0"/>
                </a:lnTo>
                <a:cubicBezTo>
                  <a:pt x="18778" y="0"/>
                  <a:pt x="19060" y="225"/>
                  <a:pt x="19148" y="532"/>
                </a:cubicBezTo>
                <a:lnTo>
                  <a:pt x="19151" y="544"/>
                </a:lnTo>
                <a:lnTo>
                  <a:pt x="0" y="544"/>
                </a:lnTo>
                <a:lnTo>
                  <a:pt x="3" y="532"/>
                </a:lnTo>
                <a:cubicBezTo>
                  <a:pt x="90" y="225"/>
                  <a:pt x="373" y="0"/>
                  <a:pt x="708" y="0"/>
                </a:cubicBezTo>
                <a:close/>
              </a:path>
            </a:pathLst>
          </a:custGeom>
          <a:gradFill>
            <a:gsLst>
              <a:gs pos="48000">
                <a:schemeClr val="accent1"/>
              </a:gs>
              <a:gs pos="100000">
                <a:schemeClr val="accent1">
                  <a:lumMod val="84000"/>
                  <a:lumOff val="16000"/>
                </a:schemeClr>
              </a:gs>
            </a:gsLst>
            <a:lin ang="193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9" name="KSO_TEMPLATE" hidden="1"/>
          <p:cNvSpPr/>
          <p:nvPr userDrawn="1">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100000"/>
        </a:lnSpc>
        <a:spcBef>
          <a:spcPct val="0"/>
        </a:spcBef>
        <a:buNone/>
        <a:defRPr sz="3200" b="1" kern="1200">
          <a:solidFill>
            <a:schemeClr val="accent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4.xml"/><Relationship Id="rId1" Type="http://schemas.openxmlformats.org/officeDocument/2006/relationships/tags" Target="../tags/tag43.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6.xml"/><Relationship Id="rId7" Type="http://schemas.openxmlformats.org/officeDocument/2006/relationships/image" Target="../media/image6.png"/><Relationship Id="rId6" Type="http://schemas.openxmlformats.org/officeDocument/2006/relationships/tags" Target="../tags/tag25.xml"/><Relationship Id="rId5" Type="http://schemas.openxmlformats.org/officeDocument/2006/relationships/image" Target="../media/image5.jpeg"/><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1" Type="http://schemas.openxmlformats.org/officeDocument/2006/relationships/slideLayout" Target="../slideLayouts/slideLayout2.xml"/><Relationship Id="rId20" Type="http://schemas.openxmlformats.org/officeDocument/2006/relationships/image" Target="../media/image10.png"/><Relationship Id="rId2" Type="http://schemas.openxmlformats.org/officeDocument/2006/relationships/tags" Target="../tags/tag28.xml"/><Relationship Id="rId19" Type="http://schemas.openxmlformats.org/officeDocument/2006/relationships/image" Target="../media/image9.png"/><Relationship Id="rId18" Type="http://schemas.openxmlformats.org/officeDocument/2006/relationships/image" Target="../media/image8.png"/><Relationship Id="rId17" Type="http://schemas.openxmlformats.org/officeDocument/2006/relationships/image" Target="../media/image7.png"/><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9F754DE-2CAD-44b6-B708-469DEB6407EB-2" descr="C:/Users/Administrator/AppData/Local/Temp/wpp.SkSwnwwpp"/>
          <p:cNvPicPr>
            <a:picLocks noChangeAspect="1"/>
          </p:cNvPicPr>
          <p:nvPr/>
        </p:nvPicPr>
        <p:blipFill>
          <a:blip r:embed="rId1"/>
          <a:stretch>
            <a:fillRect/>
          </a:stretch>
        </p:blipFill>
        <p:spPr>
          <a:xfrm>
            <a:off x="-6312535" y="-13162280"/>
            <a:ext cx="17630140" cy="8427720"/>
          </a:xfrm>
          <a:prstGeom prst="rect">
            <a:avLst/>
          </a:prstGeom>
        </p:spPr>
      </p:pic>
      <p:pic>
        <p:nvPicPr>
          <p:cNvPr id="2" name="图片 1"/>
          <p:cNvPicPr>
            <a:picLocks noChangeAspect="1"/>
          </p:cNvPicPr>
          <p:nvPr/>
        </p:nvPicPr>
        <p:blipFill>
          <a:blip r:embed="rId2"/>
          <a:stretch>
            <a:fillRect/>
          </a:stretch>
        </p:blipFill>
        <p:spPr>
          <a:xfrm>
            <a:off x="2981325" y="369570"/>
            <a:ext cx="6229350" cy="2228850"/>
          </a:xfrm>
          <a:prstGeom prst="rect">
            <a:avLst/>
          </a:prstGeom>
        </p:spPr>
      </p:pic>
      <p:sp>
        <p:nvSpPr>
          <p:cNvPr id="3" name="文本框 2"/>
          <p:cNvSpPr txBox="1"/>
          <p:nvPr/>
        </p:nvSpPr>
        <p:spPr>
          <a:xfrm>
            <a:off x="730885" y="2974340"/>
            <a:ext cx="10513060" cy="1076325"/>
          </a:xfrm>
          <a:prstGeom prst="rect">
            <a:avLst/>
          </a:prstGeom>
          <a:solidFill>
            <a:schemeClr val="accent5">
              <a:lumMod val="20000"/>
              <a:lumOff val="80000"/>
            </a:schemeClr>
          </a:solidFill>
        </p:spPr>
        <p:txBody>
          <a:bodyPr wrap="square" rtlCol="0">
            <a:noAutofit/>
          </a:bodyPr>
          <a:p>
            <a:pPr lvl="0" algn="l">
              <a:lnSpc>
                <a:spcPct val="120000"/>
              </a:lnSpc>
              <a:buClrTx/>
              <a:buSzTx/>
              <a:buFont typeface="Wingdings" panose="05000000000000000000" charset="0"/>
            </a:pPr>
            <a:r>
              <a:rPr lang="en-US" altLang="zh-CN" sz="2000">
                <a:sym typeface="+mn-ea"/>
              </a:rPr>
              <a:t>In conclusion, becoming a teaching assistant is a more suitable choice for you. I look forward to hearing your decision and to receiving updates about your practical activities!</a:t>
            </a:r>
            <a:endParaRPr lang="en-US" altLang="zh-CN" sz="2000">
              <a:sym typeface="+mn-ea"/>
            </a:endParaRPr>
          </a:p>
        </p:txBody>
      </p:sp>
      <p:sp>
        <p:nvSpPr>
          <p:cNvPr id="7" name="文本框 6"/>
          <p:cNvSpPr txBox="1"/>
          <p:nvPr/>
        </p:nvSpPr>
        <p:spPr>
          <a:xfrm>
            <a:off x="730885" y="4627880"/>
            <a:ext cx="10404475" cy="1265555"/>
          </a:xfrm>
          <a:prstGeom prst="rect">
            <a:avLst/>
          </a:prstGeom>
          <a:solidFill>
            <a:schemeClr val="accent6">
              <a:lumMod val="20000"/>
              <a:lumOff val="80000"/>
            </a:schemeClr>
          </a:solidFill>
        </p:spPr>
        <p:txBody>
          <a:bodyPr wrap="square" rtlCol="0">
            <a:noAutofit/>
          </a:bodyPr>
          <a:p>
            <a:pPr lvl="0" algn="l">
              <a:lnSpc>
                <a:spcPct val="120000"/>
              </a:lnSpc>
              <a:buClrTx/>
              <a:buSzTx/>
              <a:buFont typeface="Wingdings" panose="05000000000000000000" charset="0"/>
            </a:pPr>
            <a:r>
              <a:rPr lang="en-US" altLang="zh-CN" sz="2000">
                <a:sym typeface="+mn-ea"/>
              </a:rPr>
              <a:t>Whichever path you choose, both will become precious memories for you. I look forward to you sharing the stories and insights from your practical experience! Wish you a smooth and enjoyable time!</a:t>
            </a:r>
            <a:endParaRPr lang="en-US" altLang="zh-CN" sz="2000">
              <a:sym typeface="+mn-ea"/>
            </a:endParaRPr>
          </a:p>
        </p:txBody>
      </p:sp>
      <p:sp>
        <p:nvSpPr>
          <p:cNvPr id="8" name="文本框 7"/>
          <p:cNvSpPr txBox="1"/>
          <p:nvPr/>
        </p:nvSpPr>
        <p:spPr>
          <a:xfrm>
            <a:off x="8853170" y="3429000"/>
            <a:ext cx="2138680" cy="368300"/>
          </a:xfrm>
          <a:prstGeom prst="rect">
            <a:avLst/>
          </a:prstGeom>
          <a:noFill/>
        </p:spPr>
        <p:txBody>
          <a:bodyPr wrap="square" rtlCol="0">
            <a:spAutoFit/>
          </a:bodyPr>
          <a:p>
            <a:r>
              <a:rPr lang="zh-CN" altLang="en-US">
                <a:latin typeface="华文楷体" panose="02010600040101010101" charset="-122"/>
                <a:ea typeface="华文楷体" panose="02010600040101010101" charset="-122"/>
              </a:rPr>
              <a:t>支持性结尾</a:t>
            </a:r>
            <a:endParaRPr lang="zh-CN" altLang="en-US">
              <a:latin typeface="华文楷体" panose="02010600040101010101" charset="-122"/>
              <a:ea typeface="华文楷体" panose="02010600040101010101" charset="-122"/>
            </a:endParaRPr>
          </a:p>
        </p:txBody>
      </p:sp>
      <p:sp>
        <p:nvSpPr>
          <p:cNvPr id="9" name="文本框 8"/>
          <p:cNvSpPr txBox="1"/>
          <p:nvPr/>
        </p:nvSpPr>
        <p:spPr>
          <a:xfrm>
            <a:off x="2555240" y="5407025"/>
            <a:ext cx="2138680" cy="368300"/>
          </a:xfrm>
          <a:prstGeom prst="rect">
            <a:avLst/>
          </a:prstGeom>
          <a:noFill/>
        </p:spPr>
        <p:txBody>
          <a:bodyPr wrap="square" rtlCol="0">
            <a:spAutoFit/>
          </a:bodyPr>
          <a:p>
            <a:r>
              <a:rPr lang="zh-CN" altLang="en-US">
                <a:latin typeface="华文楷体" panose="02010600040101010101" charset="-122"/>
                <a:ea typeface="华文楷体" panose="02010600040101010101" charset="-122"/>
              </a:rPr>
              <a:t>包容性结尾</a:t>
            </a:r>
            <a:endParaRPr lang="zh-CN" altLang="en-US">
              <a:latin typeface="华文楷体" panose="02010600040101010101" charset="-122"/>
              <a:ea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9085" y="874395"/>
            <a:ext cx="5960110" cy="5015865"/>
          </a:xfrm>
          <a:prstGeom prst="rect">
            <a:avLst/>
          </a:prstGeom>
          <a:noFill/>
          <a:ln>
            <a:solidFill>
              <a:schemeClr val="tx1"/>
            </a:solidFill>
          </a:ln>
        </p:spPr>
        <p:txBody>
          <a:bodyPr wrap="square" rtlCol="0">
            <a:spAutoFit/>
          </a:bodyPr>
          <a:p>
            <a:pPr indent="0" algn="l" fontAlgn="auto">
              <a:lnSpc>
                <a:spcPct val="80000"/>
              </a:lnSpc>
            </a:pPr>
            <a:r>
              <a:rPr lang="en-US" altLang="zh-CN" sz="2000">
                <a:latin typeface="Times New Roman" panose="02020603050405020304" charset="0"/>
                <a:cs typeface="Times New Roman" panose="02020603050405020304" charset="0"/>
                <a:sym typeface="+mn-ea"/>
              </a:rPr>
              <a:t>Dear Peter,</a:t>
            </a:r>
            <a:endParaRPr lang="en-US" altLang="zh-CN" sz="2000">
              <a:latin typeface="Times New Roman" panose="02020603050405020304" charset="0"/>
              <a:cs typeface="Times New Roman" panose="02020603050405020304" charset="0"/>
            </a:endParaRPr>
          </a:p>
          <a:p>
            <a:pPr indent="457200" algn="just" fontAlgn="auto">
              <a:lnSpc>
                <a:spcPct val="80000"/>
              </a:lnSpc>
            </a:pPr>
            <a:r>
              <a:rPr lang="en-US" altLang="zh-CN" sz="2000">
                <a:latin typeface="Times New Roman" panose="02020603050405020304" charset="0"/>
                <a:cs typeface="Times New Roman" panose="02020603050405020304" charset="0"/>
                <a:sym typeface="+mn-ea"/>
              </a:rPr>
              <a:t>It's great to he</a:t>
            </a:r>
            <a:r>
              <a:rPr lang="en-US" altLang="zh-CN" sz="2000">
                <a:solidFill>
                  <a:schemeClr val="tx1"/>
                </a:solidFill>
                <a:latin typeface="Times New Roman" panose="02020603050405020304" charset="0"/>
                <a:cs typeface="Times New Roman" panose="02020603050405020304" charset="0"/>
                <a:sym typeface="+mn-ea"/>
              </a:rPr>
              <a:t>ar that you have two exciting opportunities to choose from.Having evaluated both options meticulously, I strongly vote for the primary school teaching assistant  program.</a:t>
            </a:r>
            <a:endParaRPr lang="en-US" altLang="zh-CN" sz="2000">
              <a:solidFill>
                <a:schemeClr val="tx1"/>
              </a:solidFill>
              <a:latin typeface="Times New Roman" panose="02020603050405020304" charset="0"/>
              <a:cs typeface="Times New Roman" panose="02020603050405020304" charset="0"/>
              <a:sym typeface="+mn-ea"/>
            </a:endParaRPr>
          </a:p>
          <a:p>
            <a:pPr indent="457200" algn="just" fontAlgn="auto">
              <a:lnSpc>
                <a:spcPct val="80000"/>
              </a:lnSpc>
            </a:pPr>
            <a:r>
              <a:rPr lang="en-US" altLang="zh-CN" sz="2000">
                <a:solidFill>
                  <a:schemeClr val="tx1"/>
                </a:solidFill>
                <a:latin typeface="Times New Roman" panose="02020603050405020304" charset="0"/>
                <a:cs typeface="Times New Roman" panose="02020603050405020304" charset="0"/>
                <a:sym typeface="+mn-ea"/>
              </a:rPr>
              <a:t>I remember you've always been passionate about Chinese food culture. Since Beijing is a culinary hub, this offers a fantastic opportunity not only to witness the charm of Chinese cuisines firsthand</a:t>
            </a:r>
            <a:r>
              <a:rPr lang="en-US" altLang="zh-CN" sz="2000">
                <a:latin typeface="Times New Roman" panose="02020603050405020304" charset="0"/>
                <a:cs typeface="Times New Roman" panose="02020603050405020304" charset="0"/>
                <a:sym typeface="+mn-ea"/>
              </a:rPr>
              <a:t> but also to interact directly with chefs. Through this, you'll gain insight into the Chinese philosophy of ingredient pairing and seasoning. Later, you can try recreating classic Beijing flavours yourself—maybe even cook a meal for your parents. </a:t>
            </a:r>
            <a:endParaRPr lang="en-US" altLang="zh-CN" sz="2000">
              <a:latin typeface="Times New Roman" panose="02020603050405020304" charset="0"/>
              <a:cs typeface="Times New Roman" panose="02020603050405020304" charset="0"/>
              <a:sym typeface="+mn-ea"/>
            </a:endParaRPr>
          </a:p>
          <a:p>
            <a:pPr indent="457200" algn="just" fontAlgn="auto">
              <a:lnSpc>
                <a:spcPct val="80000"/>
              </a:lnSpc>
            </a:pPr>
            <a:r>
              <a:rPr lang="en-US" altLang="zh-CN" sz="2000">
                <a:latin typeface="Times New Roman" panose="02020603050405020304" charset="0"/>
                <a:cs typeface="Times New Roman" panose="02020603050405020304" charset="0"/>
                <a:sym typeface="+mn-ea"/>
              </a:rPr>
              <a:t>Whichever path you choose, both will become precious memories for you. I look forward to you sharing the stories and insights from your practical experience! Wish you a smooth and enjoyable time!</a:t>
            </a:r>
            <a:endParaRPr lang="zh-CN" altLang="en-US"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Yours,</a:t>
            </a:r>
            <a:endParaRPr lang="en-US" altLang="zh-CN"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Li Hua</a:t>
            </a:r>
            <a:endParaRPr lang="en-US" altLang="zh-CN" sz="2000">
              <a:latin typeface="Times New Roman" panose="02020603050405020304" charset="0"/>
              <a:cs typeface="Times New Roman" panose="02020603050405020304" charset="0"/>
              <a:sym typeface="+mn-ea"/>
            </a:endParaRPr>
          </a:p>
        </p:txBody>
      </p:sp>
      <p:sp>
        <p:nvSpPr>
          <p:cNvPr id="3" name="文本框 2"/>
          <p:cNvSpPr txBox="1"/>
          <p:nvPr/>
        </p:nvSpPr>
        <p:spPr>
          <a:xfrm>
            <a:off x="6676390" y="874395"/>
            <a:ext cx="5250815" cy="5077460"/>
          </a:xfrm>
          <a:prstGeom prst="rect">
            <a:avLst/>
          </a:prstGeom>
          <a:noFill/>
          <a:ln>
            <a:solidFill>
              <a:schemeClr val="tx1"/>
            </a:solidFill>
          </a:ln>
        </p:spPr>
        <p:txBody>
          <a:bodyPr wrap="square" rtlCol="0">
            <a:noAutofit/>
          </a:bodyPr>
          <a:p>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得知你有两个机会可以选择，真是太好了。经过仔细评估，我强烈推荐你选择小学助教项目。</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我记得你一直对中国饮食文化充满热情。北京作为美食之都，不仅能让你亲身感受中华美食的魅力，还能让你有机会与厨师们直接交流。通过这样的互动，你可以深入了解中国烹饪中食材搭配与调味的哲学。之后，你甚至可以尝试亲手复刻经典的北京风味</a:t>
            </a:r>
            <a:r>
              <a:rPr lang="en-US" altLang="zh-CN">
                <a:latin typeface="楷体" panose="02010609060101010101" charset="-122"/>
                <a:ea typeface="楷体" panose="02010609060101010101" charset="-122"/>
                <a:cs typeface="楷体" panose="02010609060101010101" charset="-122"/>
              </a:rPr>
              <a:t>——</a:t>
            </a:r>
            <a:r>
              <a:rPr lang="zh-CN" altLang="en-US">
                <a:latin typeface="楷体" panose="02010609060101010101" charset="-122"/>
                <a:ea typeface="楷体" panose="02010609060101010101" charset="-122"/>
                <a:cs typeface="楷体" panose="02010609060101010101" charset="-122"/>
              </a:rPr>
              <a:t>或许还能为父母做一顿饭呢。</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无论你最终选择哪条路，这两段经历都必将成为你宝贵的回忆。期待听你分享实践中的见闻与心得！祝你一切顺利，度过一段愉快而充实的时光！</a:t>
            </a:r>
            <a:endParaRPr lang="zh-CN" altLang="en-US">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724400" y="414020"/>
            <a:ext cx="3267075"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Sample Writing One</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99085" y="874395"/>
            <a:ext cx="5960110" cy="5015865"/>
          </a:xfrm>
          <a:prstGeom prst="rect">
            <a:avLst/>
          </a:prstGeom>
          <a:noFill/>
          <a:ln>
            <a:solidFill>
              <a:schemeClr val="tx1"/>
            </a:solidFill>
          </a:ln>
        </p:spPr>
        <p:txBody>
          <a:bodyPr wrap="square" rtlCol="0">
            <a:spAutoFit/>
          </a:bodyPr>
          <a:p>
            <a:pPr indent="0" algn="l" fontAlgn="auto">
              <a:lnSpc>
                <a:spcPct val="80000"/>
              </a:lnSpc>
            </a:pPr>
            <a:r>
              <a:rPr lang="en-US" altLang="zh-CN" sz="2000">
                <a:latin typeface="Times New Roman" panose="02020603050405020304" charset="0"/>
                <a:cs typeface="Times New Roman" panose="02020603050405020304" charset="0"/>
                <a:sym typeface="+mn-ea"/>
              </a:rPr>
              <a:t>Dear Peter,</a:t>
            </a:r>
            <a:endParaRPr lang="en-US" altLang="zh-CN" sz="2000">
              <a:latin typeface="Times New Roman" panose="02020603050405020304" charset="0"/>
              <a:cs typeface="Times New Roman" panose="02020603050405020304" charset="0"/>
            </a:endParaRPr>
          </a:p>
          <a:p>
            <a:pPr indent="457200" algn="just" fontAlgn="auto">
              <a:lnSpc>
                <a:spcPct val="80000"/>
              </a:lnSpc>
            </a:pPr>
            <a:r>
              <a:rPr lang="en-US" altLang="zh-CN" sz="2000">
                <a:latin typeface="Times New Roman" panose="02020603050405020304" charset="0"/>
                <a:cs typeface="Times New Roman" panose="02020603050405020304" charset="0"/>
                <a:sym typeface="+mn-ea"/>
              </a:rPr>
              <a:t>How wonderful that you're in the position to choose between two promising options.</a:t>
            </a:r>
            <a:r>
              <a:rPr lang="en-US" altLang="zh-CN" sz="2000">
                <a:solidFill>
                  <a:srgbClr val="FF0000"/>
                </a:solidFill>
                <a:latin typeface="Times New Roman" panose="02020603050405020304" charset="0"/>
                <a:cs typeface="Times New Roman" panose="02020603050405020304" charset="0"/>
                <a:sym typeface="+mn-ea"/>
              </a:rPr>
              <a:t>While</a:t>
            </a:r>
            <a:r>
              <a:rPr lang="en-US" altLang="zh-CN" sz="2000">
                <a:latin typeface="Times New Roman" panose="02020603050405020304" charset="0"/>
                <a:cs typeface="Times New Roman" panose="02020603050405020304" charset="0"/>
                <a:sym typeface="+mn-ea"/>
              </a:rPr>
              <a:t> both have merits, the primary school teaching assistant  program </a:t>
            </a:r>
            <a:r>
              <a:rPr lang="en-US" altLang="zh-CN" sz="2000">
                <a:solidFill>
                  <a:srgbClr val="FF0000"/>
                </a:solidFill>
                <a:latin typeface="Times New Roman" panose="02020603050405020304" charset="0"/>
                <a:cs typeface="Times New Roman" panose="02020603050405020304" charset="0"/>
                <a:sym typeface="+mn-ea"/>
              </a:rPr>
              <a:t>outweighs</a:t>
            </a:r>
            <a:r>
              <a:rPr lang="en-US" altLang="zh-CN" sz="2000">
                <a:latin typeface="Times New Roman" panose="02020603050405020304" charset="0"/>
                <a:cs typeface="Times New Roman" panose="02020603050405020304" charset="0"/>
                <a:sym typeface="+mn-ea"/>
              </a:rPr>
              <a:t> the Chinese restaurant culinary immersion program clearly.</a:t>
            </a:r>
            <a:endParaRPr lang="en-US" altLang="zh-CN" sz="2000">
              <a:latin typeface="Times New Roman" panose="02020603050405020304" charset="0"/>
              <a:cs typeface="Times New Roman" panose="02020603050405020304" charset="0"/>
              <a:sym typeface="+mn-ea"/>
            </a:endParaRPr>
          </a:p>
          <a:p>
            <a:pPr indent="457200" algn="just" fontAlgn="auto">
              <a:lnSpc>
                <a:spcPct val="80000"/>
              </a:lnSpc>
            </a:pPr>
            <a:r>
              <a:rPr lang="en-US" altLang="zh-CN" sz="2000">
                <a:latin typeface="Times New Roman" panose="02020603050405020304" charset="0"/>
                <a:ea typeface="华文楷体" panose="02010600040101010101" charset="-122"/>
                <a:cs typeface="Times New Roman" panose="02020603050405020304" charset="0"/>
                <a:sym typeface="+mn-ea"/>
              </a:rPr>
              <a:t>I’ve always remembered that teaching is your dream, and this teaching assistant role could be a wonderful step toward making it a reality. Through this experience, you’ll gain firsthand insight into core teaching methods and build practical skills in classroom management. while engaging with young students will naturally deepen your patience and empathy. </a:t>
            </a:r>
            <a:endParaRPr lang="en-US" altLang="zh-CN" sz="2000">
              <a:latin typeface="Times New Roman" panose="02020603050405020304" charset="0"/>
              <a:ea typeface="华文楷体" panose="02010600040101010101" charset="-122"/>
              <a:cs typeface="Times New Roman" panose="02020603050405020304" charset="0"/>
              <a:sym typeface="+mn-ea"/>
            </a:endParaRPr>
          </a:p>
          <a:p>
            <a:pPr indent="457200" algn="just" fontAlgn="auto">
              <a:lnSpc>
                <a:spcPct val="80000"/>
              </a:lnSpc>
            </a:pPr>
            <a:r>
              <a:rPr lang="en-US" altLang="zh-CN" sz="2000">
                <a:latin typeface="Times New Roman" panose="02020603050405020304" charset="0"/>
                <a:cs typeface="Times New Roman" panose="02020603050405020304" charset="0"/>
                <a:sym typeface="+mn-ea"/>
              </a:rPr>
              <a:t>In conclusion, becoming a teaching assistant is a more suitable choice for you. I look forward to hearing your decision and to receiving updates about your practical activities!</a:t>
            </a:r>
            <a:endParaRPr lang="en-US" altLang="zh-CN" sz="2000">
              <a:latin typeface="Times New Roman" panose="02020603050405020304" charset="0"/>
              <a:cs typeface="Times New Roman" panose="02020603050405020304" charset="0"/>
              <a:sym typeface="+mn-ea"/>
            </a:endParaRPr>
          </a:p>
          <a:p>
            <a:pPr indent="457200" algn="just" fontAlgn="auto">
              <a:lnSpc>
                <a:spcPct val="80000"/>
              </a:lnSpc>
            </a:pPr>
            <a:endParaRPr lang="zh-CN" altLang="en-US"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Yours,</a:t>
            </a:r>
            <a:endParaRPr lang="en-US" altLang="zh-CN" sz="2000">
              <a:latin typeface="Times New Roman" panose="02020603050405020304" charset="0"/>
              <a:cs typeface="Times New Roman" panose="02020603050405020304" charset="0"/>
            </a:endParaRPr>
          </a:p>
          <a:p>
            <a:pPr indent="457200" algn="r" fontAlgn="auto">
              <a:lnSpc>
                <a:spcPct val="80000"/>
              </a:lnSpc>
            </a:pPr>
            <a:r>
              <a:rPr lang="en-US" altLang="zh-CN" sz="2000">
                <a:latin typeface="Times New Roman" panose="02020603050405020304" charset="0"/>
                <a:cs typeface="Times New Roman" panose="02020603050405020304" charset="0"/>
                <a:sym typeface="+mn-ea"/>
              </a:rPr>
              <a:t>Li Hua</a:t>
            </a:r>
            <a:endParaRPr lang="en-US" altLang="zh-CN" sz="2000">
              <a:latin typeface="Times New Roman" panose="02020603050405020304" charset="0"/>
              <a:cs typeface="Times New Roman" panose="02020603050405020304" charset="0"/>
              <a:sym typeface="+mn-ea"/>
            </a:endParaRPr>
          </a:p>
        </p:txBody>
      </p:sp>
      <p:sp>
        <p:nvSpPr>
          <p:cNvPr id="3" name="文本框 2"/>
          <p:cNvSpPr txBox="1"/>
          <p:nvPr/>
        </p:nvSpPr>
        <p:spPr>
          <a:xfrm>
            <a:off x="6676390" y="874395"/>
            <a:ext cx="5250815" cy="5077460"/>
          </a:xfrm>
          <a:prstGeom prst="rect">
            <a:avLst/>
          </a:prstGeom>
          <a:noFill/>
          <a:ln>
            <a:solidFill>
              <a:schemeClr val="tx1"/>
            </a:solidFill>
          </a:ln>
        </p:spPr>
        <p:txBody>
          <a:bodyPr wrap="square" rtlCol="0">
            <a:noAutofit/>
          </a:bodyPr>
          <a:p>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真为你高兴，能有机会在两个充满希望的选项间做出选择。虽然两者各有优势，但小学助教项目显然比中餐厅烹饪实习项目更适合你。</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我一直记得教书是你的梦想，这份助教工作正是实现梦想的美好起点。通过这次实践，你能亲身体验核心教学法，掌握课堂管理的实用技巧，与孩子们的日常互动也会自然提升你的耐心与共情力。</a:t>
            </a:r>
            <a:endParaRPr lang="en-US" altLang="zh-CN">
              <a:latin typeface="楷体" panose="02010609060101010101" charset="-122"/>
              <a:ea typeface="楷体" panose="02010609060101010101" charset="-122"/>
              <a:cs typeface="楷体" panose="02010609060101010101" charset="-122"/>
            </a:endParaRPr>
          </a:p>
          <a:p>
            <a:pPr indent="457200" fontAlgn="auto">
              <a:lnSpc>
                <a:spcPct val="130000"/>
              </a:lnSpc>
            </a:pPr>
            <a:r>
              <a:rPr lang="zh-CN" altLang="en-US">
                <a:latin typeface="楷体" panose="02010609060101010101" charset="-122"/>
                <a:ea typeface="楷体" panose="02010609060101010101" charset="-122"/>
                <a:cs typeface="楷体" panose="02010609060101010101" charset="-122"/>
              </a:rPr>
              <a:t>总而言之，选择助教岗位对你而言更为合适。期待听到你的决定，也盼望收到你实践活动的后续分享！</a:t>
            </a:r>
            <a:endParaRPr lang="zh-CN" altLang="en-US">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724400" y="414020"/>
            <a:ext cx="3267075"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Sample Writing Two</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99110" y="767080"/>
            <a:ext cx="6040120" cy="5240020"/>
          </a:xfrm>
          <a:prstGeom prst="rect">
            <a:avLst/>
          </a:prstGeom>
          <a:noFill/>
          <a:ln>
            <a:solidFill>
              <a:schemeClr val="tx1"/>
            </a:solidFill>
          </a:ln>
        </p:spPr>
        <p:txBody>
          <a:bodyPr wrap="square" rtlCol="0">
            <a:spAutoFit/>
          </a:bodyPr>
          <a:p>
            <a:pPr indent="0" algn="l" fontAlgn="auto"/>
            <a:r>
              <a:rPr lang="en-US" altLang="zh-CN"/>
              <a:t>Dear Peter,</a:t>
            </a:r>
            <a:endParaRPr lang="en-US" altLang="zh-CN"/>
          </a:p>
          <a:p>
            <a:pPr indent="457200" algn="just" fontAlgn="auto">
              <a:lnSpc>
                <a:spcPct val="120000"/>
              </a:lnSpc>
            </a:pPr>
            <a:r>
              <a:rPr lang="en-US" altLang="zh-CN"/>
              <a:t>I'm glad you're considering both activities, but I'd recommend choosing the primary school teaching assistant  program. The reasons are listed below. </a:t>
            </a:r>
            <a:endParaRPr lang="en-US" altLang="zh-CN"/>
          </a:p>
          <a:p>
            <a:pPr indent="457200" algn="just" fontAlgn="auto">
              <a:lnSpc>
                <a:spcPct val="120000"/>
              </a:lnSpc>
            </a:pPr>
            <a:r>
              <a:rPr lang="en-US" altLang="zh-CN"/>
              <a:t>First, this experience will help you connect with local children while practicing Mandarin in a real-world setting. You might assist with classes you are interested in, like guiding kids through interactive lessons or sharing your cultural perspectives. Second, collaborating with teachers and students will help you develop patience, communication, and teamwork, providing firsthand insights into China's education system.    Compared with the other option, teaching offers longer-term benefits—like boosting your confidence and adaptability. </a:t>
            </a:r>
            <a:endParaRPr lang="en-US" altLang="zh-CN"/>
          </a:p>
          <a:p>
            <a:pPr indent="457200" algn="just" fontAlgn="auto">
              <a:lnSpc>
                <a:spcPct val="120000"/>
              </a:lnSpc>
            </a:pPr>
            <a:r>
              <a:rPr lang="en-US" altLang="zh-CN"/>
              <a:t>Let me know your decision. Have fun</a:t>
            </a:r>
            <a:r>
              <a:rPr lang="zh-CN" altLang="en-US"/>
              <a:t>！</a:t>
            </a:r>
            <a:endParaRPr lang="zh-CN" altLang="en-US"/>
          </a:p>
          <a:p>
            <a:pPr indent="457200" algn="r" fontAlgn="auto"/>
            <a:r>
              <a:rPr lang="en-US" altLang="zh-CN"/>
              <a:t>Yours,</a:t>
            </a:r>
            <a:endParaRPr lang="en-US" altLang="zh-CN"/>
          </a:p>
          <a:p>
            <a:pPr indent="457200" algn="r" fontAlgn="auto"/>
            <a:r>
              <a:rPr lang="en-US" altLang="zh-CN"/>
              <a:t>Li Hua</a:t>
            </a:r>
            <a:endParaRPr lang="en-US" altLang="zh-CN"/>
          </a:p>
        </p:txBody>
      </p:sp>
      <p:sp>
        <p:nvSpPr>
          <p:cNvPr id="5" name="文本框 4"/>
          <p:cNvSpPr txBox="1"/>
          <p:nvPr/>
        </p:nvSpPr>
        <p:spPr>
          <a:xfrm>
            <a:off x="6842125" y="724535"/>
            <a:ext cx="5146040" cy="5120005"/>
          </a:xfrm>
          <a:prstGeom prst="rect">
            <a:avLst/>
          </a:prstGeom>
          <a:noFill/>
          <a:ln>
            <a:solidFill>
              <a:schemeClr val="tx1"/>
            </a:solidFill>
          </a:ln>
        </p:spPr>
        <p:txBody>
          <a:bodyPr wrap="square" rtlCol="0">
            <a:noAutofit/>
          </a:bodyPr>
          <a:p>
            <a:pPr lvl="0" algn="ctr">
              <a:buClrTx/>
              <a:buSzTx/>
              <a:buFontTx/>
            </a:pPr>
            <a:endParaRPr lang="zh-CN" altLang="en-US">
              <a:latin typeface="楷体" panose="02010609060101010101" charset="-122"/>
              <a:ea typeface="楷体" panose="02010609060101010101" charset="-122"/>
              <a:cs typeface="楷体" panose="02010609060101010101" charset="-122"/>
              <a:sym typeface="+mn-ea"/>
            </a:endParaRPr>
          </a:p>
          <a:p>
            <a:pPr lvl="0" algn="ctr">
              <a:buClrTx/>
              <a:buSzTx/>
              <a:buFontTx/>
            </a:pPr>
            <a:endParaRPr lang="zh-CN" altLang="en-US">
              <a:latin typeface="楷体" panose="02010609060101010101" charset="-122"/>
              <a:ea typeface="楷体" panose="02010609060101010101" charset="-122"/>
              <a:cs typeface="楷体" panose="02010609060101010101" charset="-122"/>
              <a:sym typeface="+mn-ea"/>
            </a:endParaRPr>
          </a:p>
          <a:p>
            <a:pPr lvl="0" indent="457200" algn="l" fontAlgn="auto">
              <a:lnSpc>
                <a:spcPct val="140000"/>
              </a:lnSpc>
              <a:buClrTx/>
              <a:buSzTx/>
              <a:buFontTx/>
            </a:pPr>
            <a:r>
              <a:rPr lang="zh-CN" altLang="en-US">
                <a:latin typeface="楷体" panose="02010609060101010101" charset="-122"/>
                <a:ea typeface="楷体" panose="02010609060101010101" charset="-122"/>
                <a:cs typeface="楷体" panose="02010609060101010101" charset="-122"/>
                <a:sym typeface="+mn-ea"/>
              </a:rPr>
              <a:t>很高兴你同时考虑了这两个活动，不过我推荐你选择小学助教项目。原因如下。</a:t>
            </a:r>
            <a:endParaRPr lang="zh-CN" altLang="en-US">
              <a:latin typeface="楷体" panose="02010609060101010101" charset="-122"/>
              <a:ea typeface="楷体" panose="02010609060101010101" charset="-122"/>
              <a:cs typeface="楷体" panose="02010609060101010101" charset="-122"/>
              <a:sym typeface="+mn-ea"/>
            </a:endParaRPr>
          </a:p>
          <a:p>
            <a:pPr lvl="0" indent="457200" algn="l" fontAlgn="auto">
              <a:lnSpc>
                <a:spcPct val="140000"/>
              </a:lnSpc>
              <a:buClrTx/>
              <a:buSzTx/>
              <a:buFontTx/>
            </a:pPr>
            <a:r>
              <a:rPr lang="zh-CN" altLang="en-US">
                <a:latin typeface="楷体" panose="02010609060101010101" charset="-122"/>
                <a:ea typeface="楷体" panose="02010609060101010101" charset="-122"/>
                <a:cs typeface="楷体" panose="02010609060101010101" charset="-122"/>
                <a:sym typeface="+mn-ea"/>
              </a:rPr>
              <a:t>首先，这段经历能让你在真实语境中锻炼汉语能力，同时与当地孩子建立联结。你可能会参与感兴趣的课程，比如引导孩子们参与互动教学，或是分享你的文化视角。其次，与师生协作将培养你的耐心、沟通能力和团队精神，让你对中国教育体系获得第一手认知。相比另一个选项，教学经历能带来更长期的益处</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比如提升你的自信心和适应能力。</a:t>
            </a:r>
            <a:endParaRPr lang="zh-CN" altLang="en-US">
              <a:latin typeface="楷体" panose="02010609060101010101" charset="-122"/>
              <a:ea typeface="楷体" panose="02010609060101010101" charset="-122"/>
              <a:cs typeface="楷体" panose="02010609060101010101" charset="-122"/>
              <a:sym typeface="+mn-ea"/>
            </a:endParaRPr>
          </a:p>
          <a:p>
            <a:pPr lvl="0" indent="457200" algn="l" fontAlgn="auto">
              <a:lnSpc>
                <a:spcPct val="140000"/>
              </a:lnSpc>
              <a:buClrTx/>
              <a:buSzTx/>
              <a:buFontTx/>
            </a:pPr>
            <a:r>
              <a:rPr lang="zh-CN" altLang="en-US">
                <a:latin typeface="楷体" panose="02010609060101010101" charset="-122"/>
                <a:ea typeface="楷体" panose="02010609060101010101" charset="-122"/>
                <a:cs typeface="楷体" panose="02010609060101010101" charset="-122"/>
                <a:sym typeface="+mn-ea"/>
              </a:rPr>
              <a:t>期待你的决定，祝你收获愉快体验！</a:t>
            </a:r>
            <a:endParaRPr lang="zh-CN" altLang="en-US">
              <a:latin typeface="楷体" panose="02010609060101010101" charset="-122"/>
              <a:ea typeface="楷体" panose="02010609060101010101" charset="-122"/>
              <a:cs typeface="楷体" panose="02010609060101010101" charset="-122"/>
              <a:sym typeface="+mn-ea"/>
            </a:endParaRPr>
          </a:p>
        </p:txBody>
      </p:sp>
      <p:sp>
        <p:nvSpPr>
          <p:cNvPr id="6" name="文本框 5"/>
          <p:cNvSpPr txBox="1"/>
          <p:nvPr/>
        </p:nvSpPr>
        <p:spPr>
          <a:xfrm>
            <a:off x="4628515" y="264160"/>
            <a:ext cx="4480560" cy="460375"/>
          </a:xfrm>
          <a:prstGeom prst="rect">
            <a:avLst/>
          </a:prstGeom>
          <a:noFill/>
        </p:spPr>
        <p:txBody>
          <a:bodyPr wrap="square" rtlCol="0">
            <a:spAutoFit/>
          </a:bodyPr>
          <a:p>
            <a:r>
              <a:rPr lang="en-US" altLang="zh-CN" sz="2400">
                <a:latin typeface="Comic Sans MS" panose="030F0702030302020204" charset="0"/>
                <a:cs typeface="Comic Sans MS" panose="030F0702030302020204" charset="0"/>
              </a:rPr>
              <a:t>Official Sample Writing</a:t>
            </a:r>
            <a:endParaRPr lang="en-US" altLang="zh-CN" sz="2400">
              <a:latin typeface="Comic Sans MS" panose="030F0702030302020204" charset="0"/>
              <a:cs typeface="Comic Sans MS" panose="030F070203030202020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8765" y="398145"/>
            <a:ext cx="6367780" cy="6185535"/>
          </a:xfrm>
          <a:prstGeom prst="rect">
            <a:avLst/>
          </a:prstGeom>
          <a:noFill/>
        </p:spPr>
        <p:txBody>
          <a:bodyPr wrap="square" rtlCol="0">
            <a:spAutoFit/>
          </a:bodyPr>
          <a:p>
            <a:r>
              <a:rPr lang="en-US" altLang="zh-CN" b="1">
                <a:solidFill>
                  <a:schemeClr val="tx1"/>
                </a:solidFill>
                <a:uFillTx/>
                <a:latin typeface="Times New Roman" panose="02020603050405020304" charset="0"/>
                <a:ea typeface="华文楷体" panose="02010600040101010101" charset="-122"/>
              </a:rPr>
              <a:t>1.</a:t>
            </a:r>
            <a:r>
              <a:rPr lang="zh-CN" altLang="en-US" b="1">
                <a:solidFill>
                  <a:schemeClr val="tx1"/>
                </a:solidFill>
                <a:uFillTx/>
                <a:latin typeface="Times New Roman" panose="02020603050405020304" charset="0"/>
                <a:ea typeface="华文楷体" panose="02010600040101010101" charset="-122"/>
              </a:rPr>
              <a:t>选择引入</a:t>
            </a:r>
            <a:endParaRPr lang="zh-CN" altLang="en-US" b="1">
              <a:solidFill>
                <a:schemeClr val="tx1"/>
              </a:solidFill>
              <a:uFillTx/>
              <a:latin typeface="Times New Roman" panose="02020603050405020304" charset="0"/>
              <a:ea typeface="华文楷体" panose="02010600040101010101" charset="-122"/>
            </a:endParaRPr>
          </a:p>
          <a:p>
            <a:r>
              <a:rPr lang="en-US" altLang="zh-CN">
                <a:latin typeface="Times New Roman" panose="02020603050405020304" charset="0"/>
                <a:cs typeface="Times New Roman" panose="02020603050405020304" charset="0"/>
                <a:sym typeface="+mn-ea"/>
              </a:rPr>
              <a:t>Having evaluated both options meticulously, I strongly vote for ...</a:t>
            </a:r>
            <a:endParaRPr lang="en-US" altLang="zh-CN">
              <a:latin typeface="Times New Roman" panose="02020603050405020304" charset="0"/>
              <a:cs typeface="Times New Roman" panose="02020603050405020304" charset="0"/>
              <a:sym typeface="+mn-ea"/>
            </a:endParaRPr>
          </a:p>
          <a:p>
            <a:r>
              <a:rPr lang="en-US" altLang="zh-CN">
                <a:solidFill>
                  <a:schemeClr val="tx1"/>
                </a:solidFill>
                <a:latin typeface="Times New Roman" panose="02020603050405020304" charset="0"/>
                <a:cs typeface="Times New Roman" panose="02020603050405020304" charset="0"/>
                <a:sym typeface="+mn-ea"/>
              </a:rPr>
              <a:t>While both have merits, A outweighs B clearly.</a:t>
            </a:r>
            <a:endParaRPr lang="en-US" altLang="zh-CN">
              <a:solidFill>
                <a:schemeClr val="tx1"/>
              </a:solidFill>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I'm glad you're considering both activities, but I'd recommend choosing ... The reasons are listed below. </a:t>
            </a:r>
            <a:endParaRPr lang="en-US" altLang="zh-CN">
              <a:latin typeface="Times New Roman" panose="02020603050405020304" charset="0"/>
              <a:cs typeface="Times New Roman" panose="02020603050405020304" charset="0"/>
            </a:endParaRPr>
          </a:p>
          <a:p>
            <a:r>
              <a:rPr lang="en-US" altLang="zh-CN" b="1">
                <a:solidFill>
                  <a:schemeClr val="tx1"/>
                </a:solidFill>
                <a:uFillTx/>
                <a:latin typeface="Times New Roman" panose="02020603050405020304" charset="0"/>
                <a:ea typeface="华文楷体" panose="02010600040101010101" charset="-122"/>
              </a:rPr>
              <a:t>2.</a:t>
            </a:r>
            <a:r>
              <a:rPr lang="zh-CN" altLang="en-US" b="1">
                <a:solidFill>
                  <a:schemeClr val="tx1"/>
                </a:solidFill>
                <a:uFillTx/>
                <a:latin typeface="Times New Roman" panose="02020603050405020304" charset="0"/>
                <a:ea typeface="华文楷体" panose="02010600040101010101" charset="-122"/>
              </a:rPr>
              <a:t>教学助手好处</a:t>
            </a:r>
            <a:endParaRPr lang="zh-CN" altLang="en-US" b="1">
              <a:solidFill>
                <a:schemeClr val="tx1"/>
              </a:solidFill>
              <a:uFillTx/>
              <a:latin typeface="Times New Roman" panose="02020603050405020304" charset="0"/>
              <a:ea typeface="华文楷体" panose="02010600040101010101" charset="-122"/>
            </a:endParaRPr>
          </a:p>
          <a:p>
            <a:r>
              <a:rPr lang="en-US" altLang="zh-CN">
                <a:latin typeface="Times New Roman" panose="02020603050405020304" charset="0"/>
                <a:ea typeface="华文楷体" panose="02010600040101010101" charset="-122"/>
                <a:cs typeface="Times New Roman" panose="02020603050405020304" charset="0"/>
                <a:sym typeface="+mn-ea"/>
              </a:rPr>
              <a:t>be a wonderful step toward making it a reality</a:t>
            </a:r>
            <a:endParaRPr lang="en-US" altLang="zh-CN">
              <a:latin typeface="Times New Roman" panose="02020603050405020304" charset="0"/>
              <a:ea typeface="华文楷体" panose="02010600040101010101" charset="-122"/>
              <a:cs typeface="Times New Roman" panose="02020603050405020304" charset="0"/>
              <a:sym typeface="+mn-ea"/>
            </a:endParaRPr>
          </a:p>
          <a:p>
            <a:r>
              <a:rPr lang="en-US" altLang="zh-CN">
                <a:latin typeface="Times New Roman" panose="02020603050405020304" charset="0"/>
                <a:ea typeface="华文楷体" panose="02010600040101010101" charset="-122"/>
                <a:cs typeface="Times New Roman" panose="02020603050405020304" charset="0"/>
                <a:sym typeface="+mn-ea"/>
              </a:rPr>
              <a:t>gain firsthand insight into core teaching methods  </a:t>
            </a:r>
            <a:endParaRPr lang="en-US" altLang="zh-CN">
              <a:latin typeface="Times New Roman" panose="02020603050405020304" charset="0"/>
              <a:ea typeface="华文楷体" panose="02010600040101010101" charset="-122"/>
              <a:cs typeface="Times New Roman" panose="02020603050405020304" charset="0"/>
              <a:sym typeface="+mn-ea"/>
            </a:endParaRPr>
          </a:p>
          <a:p>
            <a:r>
              <a:rPr lang="en-US" altLang="zh-CN">
                <a:latin typeface="Times New Roman" panose="02020603050405020304" charset="0"/>
                <a:ea typeface="华文楷体" panose="02010600040101010101" charset="-122"/>
                <a:cs typeface="Times New Roman" panose="02020603050405020304" charset="0"/>
                <a:sym typeface="+mn-ea"/>
              </a:rPr>
              <a:t>build practical skills in classroom management</a:t>
            </a:r>
            <a:endParaRPr lang="en-US" altLang="zh-CN">
              <a:latin typeface="Times New Roman" panose="02020603050405020304" charset="0"/>
              <a:ea typeface="华文楷体" panose="02010600040101010101" charset="-122"/>
              <a:cs typeface="Times New Roman" panose="02020603050405020304" charset="0"/>
              <a:sym typeface="+mn-ea"/>
            </a:endParaRPr>
          </a:p>
          <a:p>
            <a:r>
              <a:rPr lang="en-US" altLang="zh-CN">
                <a:latin typeface="Times New Roman" panose="02020603050405020304" charset="0"/>
                <a:ea typeface="华文楷体" panose="02010600040101010101" charset="-122"/>
                <a:cs typeface="Times New Roman" panose="02020603050405020304" charset="0"/>
                <a:sym typeface="+mn-ea"/>
              </a:rPr>
              <a:t>deepen your patience and empathy</a:t>
            </a:r>
            <a:endParaRPr lang="en-US" altLang="zh-CN">
              <a:latin typeface="Times New Roman" panose="02020603050405020304" charset="0"/>
              <a:ea typeface="华文楷体" panose="02010600040101010101" charset="-122"/>
              <a:cs typeface="Times New Roman" panose="02020603050405020304" charset="0"/>
              <a:sym typeface="+mn-ea"/>
            </a:endParaRPr>
          </a:p>
          <a:p>
            <a:r>
              <a:rPr lang="en-US" altLang="zh-CN">
                <a:sym typeface="+mn-ea"/>
              </a:rPr>
              <a:t>connect with local children while practicing Mandarin in a real-world setting</a:t>
            </a:r>
            <a:endParaRPr lang="en-US" altLang="zh-CN">
              <a:sym typeface="+mn-ea"/>
            </a:endParaRPr>
          </a:p>
          <a:p>
            <a:r>
              <a:rPr lang="en-US" altLang="zh-CN">
                <a:sym typeface="+mn-ea"/>
              </a:rPr>
              <a:t>help you develop patience, communication, and teamwork provide firsthand insights into China's education system    Compared with the other option, teaching offers longer-term benefits—like boosting your confidence and adaptability. </a:t>
            </a:r>
            <a:endParaRPr lang="en-US" altLang="zh-CN">
              <a:latin typeface="Times New Roman" panose="02020603050405020304" charset="0"/>
              <a:ea typeface="华文楷体" panose="02010600040101010101" charset="-122"/>
              <a:cs typeface="Times New Roman" panose="02020603050405020304" charset="0"/>
              <a:sym typeface="+mn-ea"/>
            </a:endParaRPr>
          </a:p>
          <a:p>
            <a:r>
              <a:rPr lang="en-US" altLang="zh-CN" b="1">
                <a:solidFill>
                  <a:schemeClr val="tx1"/>
                </a:solidFill>
                <a:uFillTx/>
                <a:latin typeface="Times New Roman" panose="02020603050405020304" charset="0"/>
                <a:ea typeface="华文楷体" panose="02010600040101010101" charset="-122"/>
              </a:rPr>
              <a:t>3.</a:t>
            </a:r>
            <a:r>
              <a:rPr lang="zh-CN" altLang="en-US" b="1">
                <a:uFillTx/>
                <a:latin typeface="Times New Roman" panose="02020603050405020304" charset="0"/>
                <a:ea typeface="华文楷体" panose="02010600040101010101" charset="-122"/>
                <a:sym typeface="+mn-ea"/>
              </a:rPr>
              <a:t>中餐馆研习烹饪</a:t>
            </a:r>
            <a:r>
              <a:rPr lang="zh-CN" altLang="en-US" b="1">
                <a:solidFill>
                  <a:schemeClr val="tx1"/>
                </a:solidFill>
                <a:uFillTx/>
                <a:latin typeface="Times New Roman" panose="02020603050405020304" charset="0"/>
                <a:ea typeface="华文楷体" panose="02010600040101010101" charset="-122"/>
              </a:rPr>
              <a:t>好处</a:t>
            </a:r>
            <a:endParaRPr lang="en-US" altLang="zh-CN">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witness the charm of Chinese cuisines firsthand </a:t>
            </a:r>
            <a:endParaRPr lang="en-US" altLang="zh-CN">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offer a fantastic opportunity to interact directly with chefs</a:t>
            </a:r>
            <a:endParaRPr lang="en-US" altLang="zh-CN">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gain insight into the Chinese philosophy of ingredient pairing and seasoning</a:t>
            </a:r>
            <a:endParaRPr lang="en-US" altLang="zh-CN">
              <a:latin typeface="Times New Roman" panose="02020603050405020304" charset="0"/>
              <a:cs typeface="Times New Roman" panose="02020603050405020304" charset="0"/>
              <a:sym typeface="+mn-ea"/>
            </a:endParaRPr>
          </a:p>
          <a:p>
            <a:r>
              <a:rPr lang="en-US" altLang="zh-CN">
                <a:latin typeface="Times New Roman" panose="02020603050405020304" charset="0"/>
                <a:cs typeface="Times New Roman" panose="02020603050405020304" charset="0"/>
                <a:sym typeface="+mn-ea"/>
              </a:rPr>
              <a:t>try recreating classic Beijing flavours yourself</a:t>
            </a:r>
            <a:endParaRPr lang="zh-CN" altLang="en-US">
              <a:solidFill>
                <a:schemeClr val="tx1"/>
              </a:solidFill>
              <a:uFillTx/>
              <a:latin typeface="Times New Roman" panose="02020603050405020304" charset="0"/>
              <a:ea typeface="华文楷体" panose="02010600040101010101" charset="-122"/>
            </a:endParaRPr>
          </a:p>
        </p:txBody>
      </p:sp>
      <p:sp>
        <p:nvSpPr>
          <p:cNvPr id="3" name="文本框 2"/>
          <p:cNvSpPr txBox="1"/>
          <p:nvPr/>
        </p:nvSpPr>
        <p:spPr>
          <a:xfrm>
            <a:off x="7095490" y="511810"/>
            <a:ext cx="4613910" cy="4246245"/>
          </a:xfrm>
          <a:prstGeom prst="rect">
            <a:avLst/>
          </a:prstGeom>
          <a:noFill/>
        </p:spPr>
        <p:txBody>
          <a:bodyPr wrap="square" rtlCol="0" anchor="t">
            <a:spAutoFit/>
          </a:bodyPr>
          <a:p>
            <a:pPr lvl="0" algn="l">
              <a:buClrTx/>
              <a:buSzTx/>
              <a:buFontTx/>
            </a:pPr>
            <a:r>
              <a:rPr lang="en-US" altLang="zh-CN" b="1">
                <a:uFillTx/>
                <a:latin typeface="Times New Roman" panose="02020603050405020304" charset="0"/>
                <a:ea typeface="华文楷体" panose="02010600040101010101" charset="-122"/>
                <a:sym typeface="+mn-ea"/>
              </a:rPr>
              <a:t>4.</a:t>
            </a:r>
            <a:r>
              <a:rPr lang="zh-CN" altLang="en-US" b="1">
                <a:uFillTx/>
                <a:latin typeface="Times New Roman" panose="02020603050405020304" charset="0"/>
                <a:ea typeface="华文楷体" panose="02010600040101010101" charset="-122"/>
                <a:sym typeface="+mn-ea"/>
              </a:rPr>
              <a:t>结尾</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Whichever path you choose, both will become precious memories for you. </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latin typeface="Times New Roman" panose="02020603050405020304" charset="0"/>
                <a:cs typeface="Times New Roman" panose="02020603050405020304" charset="0"/>
                <a:sym typeface="+mn-ea"/>
              </a:rPr>
              <a:t>In conclusion, ... is a more suitable choice for you.</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b="1">
                <a:uFillTx/>
                <a:latin typeface="Times New Roman" panose="02020603050405020304" charset="0"/>
                <a:ea typeface="华文楷体" panose="02010600040101010101" charset="-122"/>
                <a:sym typeface="+mn-ea"/>
              </a:rPr>
              <a:t>5.互动</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I look forward to you sharing the stories and insights from your practical experience! </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latin typeface="Times New Roman" panose="02020603050405020304" charset="0"/>
                <a:cs typeface="Times New Roman" panose="02020603050405020304" charset="0"/>
                <a:sym typeface="+mn-ea"/>
              </a:rPr>
              <a:t>I look forward to hearing your decision and to receiving updates about your practical activities!</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a:sym typeface="+mn-ea"/>
              </a:rPr>
              <a:t>Let me know your decision.</a:t>
            </a:r>
            <a:endParaRPr lang="en-US" altLang="zh-CN">
              <a:latin typeface="Times New Roman" panose="02020603050405020304" charset="0"/>
              <a:cs typeface="Times New Roman" panose="02020603050405020304" charset="0"/>
              <a:sym typeface="+mn-ea"/>
            </a:endParaRPr>
          </a:p>
          <a:p>
            <a:pPr lvl="0" algn="l">
              <a:buClrTx/>
              <a:buSzTx/>
              <a:buFontTx/>
            </a:pPr>
            <a:r>
              <a:rPr lang="en-US" altLang="zh-CN" b="1">
                <a:uFillTx/>
                <a:latin typeface="Times New Roman" panose="02020603050405020304" charset="0"/>
                <a:ea typeface="华文楷体" panose="02010600040101010101" charset="-122"/>
                <a:sym typeface="+mn-ea"/>
              </a:rPr>
              <a:t>6.</a:t>
            </a:r>
            <a:r>
              <a:rPr lang="zh-CN" altLang="en-US" b="1">
                <a:uFillTx/>
                <a:latin typeface="Times New Roman" panose="02020603050405020304" charset="0"/>
                <a:ea typeface="华文楷体" panose="02010600040101010101" charset="-122"/>
                <a:sym typeface="+mn-ea"/>
              </a:rPr>
              <a:t>祝愿</a:t>
            </a:r>
            <a:endParaRPr lang="en-US" altLang="zh-CN" b="1">
              <a:uFillTx/>
              <a:latin typeface="Times New Roman" panose="02020603050405020304" charset="0"/>
              <a:ea typeface="华文楷体" panose="02010600040101010101" charset="-122"/>
              <a:sym typeface="+mn-ea"/>
            </a:endParaRPr>
          </a:p>
          <a:p>
            <a:pPr lvl="0" algn="l">
              <a:buClrTx/>
              <a:buSzTx/>
              <a:buFontTx/>
            </a:pPr>
            <a:r>
              <a:rPr lang="en-US" altLang="zh-CN">
                <a:latin typeface="Times New Roman" panose="02020603050405020304" charset="0"/>
                <a:cs typeface="Times New Roman" panose="02020603050405020304" charset="0"/>
                <a:sym typeface="+mn-ea"/>
              </a:rPr>
              <a:t>Wish you a smooth and enjoyable time!</a:t>
            </a:r>
            <a:endParaRPr lang="zh-CN" altLang="en-US">
              <a:latin typeface="Times New Roman" panose="02020603050405020304" charset="0"/>
              <a:cs typeface="Times New Roman" panose="02020603050405020304" charset="0"/>
            </a:endParaRPr>
          </a:p>
          <a:p>
            <a:pPr lvl="0" algn="l">
              <a:buClrTx/>
              <a:buSzTx/>
              <a:buFontTx/>
            </a:pPr>
            <a:r>
              <a:rPr lang="en-US" altLang="zh-CN">
                <a:sym typeface="+mn-ea"/>
              </a:rPr>
              <a:t> Have fun</a:t>
            </a:r>
            <a:r>
              <a:rPr lang="zh-CN" altLang="en-US">
                <a:sym typeface="+mn-ea"/>
              </a:rPr>
              <a:t>！</a:t>
            </a:r>
            <a:endParaRPr lang="zh-CN" altLang="en-US"/>
          </a:p>
          <a:p>
            <a:pPr lvl="0" algn="l">
              <a:buClrTx/>
              <a:buSzTx/>
              <a:buFontTx/>
            </a:pPr>
            <a:endParaRPr lang="en-US" altLang="zh-CN">
              <a:uFillTx/>
              <a:latin typeface="Times New Roman" panose="02020603050405020304" charset="0"/>
              <a:ea typeface="华文楷体" panose="02010600040101010101" charset="-122"/>
              <a:sym typeface="+mn-ea"/>
            </a:endParaRPr>
          </a:p>
        </p:txBody>
      </p:sp>
      <p:sp>
        <p:nvSpPr>
          <p:cNvPr id="4" name="文本框 3"/>
          <p:cNvSpPr txBox="1"/>
          <p:nvPr/>
        </p:nvSpPr>
        <p:spPr>
          <a:xfrm>
            <a:off x="4284980" y="-71755"/>
            <a:ext cx="4681220" cy="583565"/>
          </a:xfrm>
          <a:prstGeom prst="rect">
            <a:avLst/>
          </a:prstGeom>
          <a:noFill/>
        </p:spPr>
        <p:txBody>
          <a:bodyPr wrap="square" rtlCol="0">
            <a:spAutoFit/>
          </a:bodyPr>
          <a:p>
            <a:r>
              <a:rPr lang="en-US" altLang="zh-CN" sz="3200" b="1"/>
              <a:t>Accumulation</a:t>
            </a:r>
            <a:r>
              <a:rPr lang="zh-CN" altLang="en-US" sz="3200" b="1"/>
              <a:t>（背诵版）</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65455" y="539750"/>
            <a:ext cx="5509260" cy="5908040"/>
          </a:xfrm>
          <a:prstGeom prst="rect">
            <a:avLst/>
          </a:prstGeom>
          <a:noFill/>
        </p:spPr>
        <p:txBody>
          <a:bodyPr wrap="square" rtlCol="0">
            <a:spAutoFit/>
          </a:bodyPr>
          <a:p>
            <a:r>
              <a:rPr lang="en-US" altLang="zh-CN" b="1">
                <a:latin typeface="仿宋" panose="02010609060101010101" charset="-122"/>
                <a:ea typeface="仿宋" panose="02010609060101010101" charset="-122"/>
                <a:cs typeface="仿宋" panose="02010609060101010101" charset="-122"/>
              </a:rPr>
              <a:t>1.</a:t>
            </a:r>
            <a:r>
              <a:rPr lang="zh-CN" altLang="en-US" b="1">
                <a:latin typeface="仿宋" panose="02010609060101010101" charset="-122"/>
                <a:ea typeface="仿宋" panose="02010609060101010101" charset="-122"/>
                <a:cs typeface="仿宋" panose="02010609060101010101" charset="-122"/>
              </a:rPr>
              <a:t>选择引入</a:t>
            </a:r>
            <a:endParaRPr lang="zh-CN" altLang="en-US"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在仔细权衡了两个选项后，我坚决支持</a:t>
            </a:r>
            <a:r>
              <a:rPr lang="en-US" altLang="zh-CN">
                <a:latin typeface="华文楷体" panose="02010600040101010101" charset="-122"/>
                <a:ea typeface="华文楷体" panose="02010600040101010101" charset="-122"/>
                <a:cs typeface="华文楷体" panose="02010600040101010101" charset="-122"/>
              </a:rPr>
              <a:t>……</a:t>
            </a:r>
            <a:endParaRPr lang="en-US" altLang="zh-CN">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虽然两者各有优点，但</a:t>
            </a:r>
            <a:r>
              <a:rPr lang="en-US" altLang="zh-CN">
                <a:latin typeface="华文楷体" panose="02010600040101010101" charset="-122"/>
                <a:ea typeface="华文楷体" panose="02010600040101010101" charset="-122"/>
                <a:cs typeface="华文楷体" panose="02010600040101010101" charset="-122"/>
              </a:rPr>
              <a:t>A</a:t>
            </a:r>
            <a:r>
              <a:rPr lang="zh-CN" altLang="en-US">
                <a:latin typeface="华文楷体" panose="02010600040101010101" charset="-122"/>
                <a:ea typeface="华文楷体" panose="02010600040101010101" charset="-122"/>
                <a:cs typeface="华文楷体" panose="02010600040101010101" charset="-122"/>
              </a:rPr>
              <a:t>显然胜过</a:t>
            </a:r>
            <a:r>
              <a:rPr lang="en-US" altLang="zh-CN">
                <a:latin typeface="华文楷体" panose="02010600040101010101" charset="-122"/>
                <a:ea typeface="华文楷体" panose="02010600040101010101" charset="-122"/>
                <a:cs typeface="华文楷体" panose="02010600040101010101" charset="-122"/>
              </a:rPr>
              <a:t>B</a:t>
            </a:r>
            <a:r>
              <a:rPr lang="zh-CN" altLang="en-US">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很高兴你在考虑这两个活动，但我建议选择</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原因如下。</a:t>
            </a:r>
            <a:endParaRPr lang="zh-CN" altLang="en-US">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rPr>
              <a:t>2.教学助手好处</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这是实现梦想的美好一步。</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获得对核心教学方法的第一手见解。</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建立课堂管理的实用技能。</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加深你的耐心和同理心。</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在真实环境中练习普通话，并与当地儿童建立联系。</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帮助你培养耐心、沟通能力和团队合作精神。</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提供对中国教育体系的第一手见解。</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与其他选择相比，教学能带来更长远的益处</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比如增强你的信心和适应能力。</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rPr>
              <a:t>3.中餐馆研习烹饪好处</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rPr>
              <a:t>亲身领略中国美食的魅力。</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提供了一个与厨师直接交流的绝佳机会。</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深入了解中式食材搭配与调味的哲学。</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尝试自己重现经典的北京风味。</a:t>
            </a:r>
            <a:endParaRPr lang="en-US" altLang="zh-CN">
              <a:latin typeface="华文楷体" panose="02010600040101010101" charset="-122"/>
              <a:ea typeface="华文楷体" panose="02010600040101010101" charset="-122"/>
              <a:cs typeface="华文楷体" panose="02010600040101010101" charset="-122"/>
            </a:endParaRPr>
          </a:p>
          <a:p>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6096000" y="632460"/>
            <a:ext cx="6096000" cy="2861310"/>
          </a:xfrm>
          <a:prstGeom prst="rect">
            <a:avLst/>
          </a:prstGeom>
          <a:noFill/>
        </p:spPr>
        <p:txBody>
          <a:bodyPr wrap="square" rtlCol="0" anchor="t">
            <a:spAutoFit/>
          </a:bodyPr>
          <a:p>
            <a:pPr algn="l">
              <a:buClrTx/>
              <a:buSzTx/>
              <a:buFontTx/>
            </a:pPr>
            <a:r>
              <a:rPr lang="en-US" altLang="zh-CN" b="1">
                <a:latin typeface="仿宋" panose="02010609060101010101" charset="-122"/>
                <a:ea typeface="仿宋" panose="02010609060101010101" charset="-122"/>
                <a:cs typeface="仿宋" panose="02010609060101010101" charset="-122"/>
                <a:sym typeface="+mn-ea"/>
              </a:rPr>
              <a:t>4.结尾</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无论你选择哪条路，两者都将成为你宝贵的记忆。</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总而言之，</a:t>
            </a:r>
            <a:r>
              <a:rPr lang="en-US" altLang="zh-CN">
                <a:latin typeface="华文楷体" panose="02010600040101010101" charset="-122"/>
                <a:ea typeface="华文楷体" panose="02010600040101010101" charset="-122"/>
                <a:cs typeface="华文楷体" panose="02010600040101010101" charset="-122"/>
                <a:sym typeface="+mn-ea"/>
              </a:rPr>
              <a:t>……</a:t>
            </a:r>
            <a:r>
              <a:rPr lang="zh-CN" altLang="en-US">
                <a:latin typeface="华文楷体" panose="02010600040101010101" charset="-122"/>
                <a:ea typeface="华文楷体" panose="02010600040101010101" charset="-122"/>
                <a:cs typeface="华文楷体" panose="02010600040101010101" charset="-122"/>
                <a:sym typeface="+mn-ea"/>
              </a:rPr>
              <a:t>对你来说是更合适的选择。</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sym typeface="+mn-ea"/>
              </a:rPr>
              <a:t>5.互动</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期待你分享实践经历中的故事与心得！</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期待听到你的决定，并收到你实践活动的近况更新！</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告诉我你的决定。</a:t>
            </a:r>
            <a:endParaRPr lang="en-US" altLang="zh-CN">
              <a:latin typeface="华文楷体" panose="02010600040101010101" charset="-122"/>
              <a:ea typeface="华文楷体" panose="02010600040101010101" charset="-122"/>
              <a:cs typeface="华文楷体" panose="02010600040101010101" charset="-122"/>
            </a:endParaRPr>
          </a:p>
          <a:p>
            <a:pPr algn="l">
              <a:buClrTx/>
              <a:buSzTx/>
              <a:buFontTx/>
            </a:pPr>
            <a:r>
              <a:rPr lang="en-US" altLang="zh-CN" b="1">
                <a:latin typeface="仿宋" panose="02010609060101010101" charset="-122"/>
                <a:ea typeface="仿宋" panose="02010609060101010101" charset="-122"/>
                <a:cs typeface="仿宋" panose="02010609060101010101" charset="-122"/>
                <a:sym typeface="+mn-ea"/>
              </a:rPr>
              <a:t>6.祝愿</a:t>
            </a:r>
            <a:endParaRPr lang="en-US" altLang="zh-CN" b="1">
              <a:latin typeface="仿宋" panose="02010609060101010101" charset="-122"/>
              <a:ea typeface="仿宋" panose="02010609060101010101" charset="-122"/>
              <a:cs typeface="仿宋" panose="0201060906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祝你一切顺利，过得愉快！</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sym typeface="+mn-ea"/>
              </a:rPr>
              <a:t>玩得开心！</a:t>
            </a:r>
            <a:endParaRPr lang="zh-CN" altLang="en-US">
              <a:latin typeface="华文楷体" panose="02010600040101010101" charset="-122"/>
              <a:ea typeface="华文楷体" panose="02010600040101010101" charset="-122"/>
              <a:cs typeface="华文楷体" panose="02010600040101010101" charset="-122"/>
              <a:sym typeface="+mn-ea"/>
            </a:endParaRPr>
          </a:p>
        </p:txBody>
      </p:sp>
      <p:sp>
        <p:nvSpPr>
          <p:cNvPr id="6" name="文本框 5"/>
          <p:cNvSpPr txBox="1"/>
          <p:nvPr/>
        </p:nvSpPr>
        <p:spPr>
          <a:xfrm>
            <a:off x="3826510" y="-43815"/>
            <a:ext cx="4681220" cy="583565"/>
          </a:xfrm>
          <a:prstGeom prst="rect">
            <a:avLst/>
          </a:prstGeom>
          <a:noFill/>
        </p:spPr>
        <p:txBody>
          <a:bodyPr wrap="square" rtlCol="0">
            <a:spAutoFit/>
          </a:bodyPr>
          <a:p>
            <a:r>
              <a:rPr lang="en-US" altLang="zh-CN" sz="3200" b="1"/>
              <a:t>Accumulation</a:t>
            </a:r>
            <a:r>
              <a:rPr lang="zh-CN" altLang="en-US" sz="3200" b="1"/>
              <a:t>（中文版）</a:t>
            </a:r>
            <a:endParaRPr lang="zh-CN" altLang="en-US" sz="3200" b="1"/>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ctrTitle"/>
            <p:custDataLst>
              <p:tags r:id="rId1"/>
            </p:custDataLst>
          </p:nvPr>
        </p:nvSpPr>
        <p:spPr/>
        <p:txBody>
          <a:bodyPr/>
          <a:lstStyle/>
          <a:p>
            <a:r>
              <a:rPr lang="en-US" altLang="zh-CN"/>
              <a:t>THANK YOU</a:t>
            </a:r>
            <a:endParaRPr lang="en-US" altLang="zh-CN"/>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椭圆 42"/>
          <p:cNvSpPr/>
          <p:nvPr>
            <p:custDataLst>
              <p:tags r:id="rId1"/>
            </p:custDataLst>
          </p:nvPr>
        </p:nvSpPr>
        <p:spPr>
          <a:xfrm>
            <a:off x="11729720"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sp>
        <p:nvSpPr>
          <p:cNvPr id="44" name="椭圆 43"/>
          <p:cNvSpPr/>
          <p:nvPr>
            <p:custDataLst>
              <p:tags r:id="rId2"/>
            </p:custDataLst>
          </p:nvPr>
        </p:nvSpPr>
        <p:spPr>
          <a:xfrm>
            <a:off x="11418570"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sp>
        <p:nvSpPr>
          <p:cNvPr id="45" name="椭圆 44"/>
          <p:cNvSpPr/>
          <p:nvPr>
            <p:custDataLst>
              <p:tags r:id="rId3"/>
            </p:custDataLst>
          </p:nvPr>
        </p:nvSpPr>
        <p:spPr>
          <a:xfrm>
            <a:off x="11026775" y="702945"/>
            <a:ext cx="165735" cy="165735"/>
          </a:xfrm>
          <a:prstGeom prst="ellipse">
            <a:avLst/>
          </a:prstGeom>
          <a:solidFill>
            <a:schemeClr val="accent1">
              <a:alpha val="80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lnSpc>
                <a:spcPct val="120000"/>
              </a:lnSpc>
              <a:buClrTx/>
              <a:buSzTx/>
              <a:buFontTx/>
            </a:pPr>
            <a:endParaRPr lang="zh-CN" altLang="en-US">
              <a:latin typeface="Arial" panose="020B0604020202020204" pitchFamily="34" charset="0"/>
              <a:ea typeface="微软雅黑" panose="020B0503020204020204" charset="-122"/>
              <a:sym typeface="+mn-ea"/>
            </a:endParaRPr>
          </a:p>
        </p:txBody>
      </p:sp>
      <p:pic>
        <p:nvPicPr>
          <p:cNvPr id="14" name="https://docer-ks3.wpscdn.cn/picture/36703879/dadd305fe1b803fa3fbf1cc0d2d778ce_612.jpg" descr="雏菊,人的眼睛,儿童,童年,视力,快乐,春天,草,乐趣,女孩"/>
          <p:cNvPicPr>
            <a:picLocks noChangeAspect="1"/>
          </p:cNvPicPr>
          <p:nvPr>
            <p:custDataLst>
              <p:tags r:id="rId4"/>
            </p:custDataLst>
          </p:nvPr>
        </p:nvPicPr>
        <p:blipFill>
          <a:blip r:embed="rId5"/>
          <a:srcRect t="78" b="78"/>
          <a:stretch>
            <a:fillRect/>
          </a:stretch>
        </p:blipFill>
        <p:spPr>
          <a:xfrm>
            <a:off x="216535" y="1120140"/>
            <a:ext cx="5698490" cy="4273550"/>
          </a:xfrm>
          <a:prstGeom prst="roundRect">
            <a:avLst>
              <a:gd name="adj" fmla="val 5187"/>
            </a:avLst>
          </a:prstGeom>
          <a:solidFill>
            <a:schemeClr val="accent1"/>
          </a:solidFill>
          <a:ln>
            <a:solidFill>
              <a:schemeClr val="accent1">
                <a:alpha val="30000"/>
              </a:schemeClr>
            </a:solidFill>
          </a:ln>
          <a:effectLst>
            <a:reflection blurRad="6350" stA="53000" endA="300" endPos="12000" dir="5400000" sy="-100000" algn="bl" rotWithShape="0"/>
          </a:effectLst>
        </p:spPr>
      </p:pic>
      <p:pic>
        <p:nvPicPr>
          <p:cNvPr id="15" name="https://docer-ks3.wpscdn.cn/picture/53079145/270dc98750d623272dc6f605893a2c9a_612.jpg" descr="向日葵,黄色,春天,花纹,日光,选择对焦,留白,水平画幅,无人,夏天"/>
          <p:cNvPicPr>
            <a:picLocks noChangeAspect="1"/>
          </p:cNvPicPr>
          <p:nvPr>
            <p:custDataLst>
              <p:tags r:id="rId6"/>
            </p:custDataLst>
          </p:nvPr>
        </p:nvPicPr>
        <p:blipFill>
          <a:blip r:embed="rId7"/>
          <a:srcRect l="5552" r="5552"/>
          <a:stretch>
            <a:fillRect/>
          </a:stretch>
        </p:blipFill>
        <p:spPr>
          <a:xfrm>
            <a:off x="6196965" y="1191895"/>
            <a:ext cx="5698490" cy="4273550"/>
          </a:xfrm>
          <a:prstGeom prst="roundRect">
            <a:avLst>
              <a:gd name="adj" fmla="val 5187"/>
            </a:avLst>
          </a:prstGeom>
          <a:solidFill>
            <a:schemeClr val="accent1"/>
          </a:solidFill>
          <a:ln>
            <a:solidFill>
              <a:schemeClr val="accent1">
                <a:alpha val="30000"/>
              </a:schemeClr>
            </a:solidFill>
          </a:ln>
          <a:effectLst>
            <a:reflection blurRad="6350" stA="53000" endA="300" endPos="12000" dir="5400000" sy="-100000" algn="bl" rotWithShape="0"/>
          </a:effectLst>
        </p:spPr>
      </p:pic>
      <p:sp>
        <p:nvSpPr>
          <p:cNvPr id="2" name="圆角矩形 1"/>
          <p:cNvSpPr/>
          <p:nvPr/>
        </p:nvSpPr>
        <p:spPr>
          <a:xfrm>
            <a:off x="1306195" y="2548890"/>
            <a:ext cx="9579610" cy="1760855"/>
          </a:xfrm>
          <a:prstGeom prst="roundRect">
            <a:avLst/>
          </a:prstGeom>
          <a:solidFill>
            <a:schemeClr val="bg1">
              <a:alpha val="7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2904490" y="2716530"/>
            <a:ext cx="7524750" cy="1426210"/>
          </a:xfrm>
          <a:prstGeom prst="rect">
            <a:avLst/>
          </a:prstGeom>
          <a:noFill/>
        </p:spPr>
        <p:txBody>
          <a:bodyPr wrap="square" rtlCol="0" anchor="t">
            <a:spAutoFit/>
          </a:bodyPr>
          <a:p>
            <a:pPr>
              <a:lnSpc>
                <a:spcPct val="140000"/>
              </a:lnSpc>
            </a:pPr>
            <a:r>
              <a:rPr lang="en-US" sz="4400" b="1">
                <a:sym typeface="+mn-ea"/>
              </a:rPr>
              <a:t>A Choice Between the Two</a:t>
            </a:r>
            <a:endParaRPr lang="en-US" sz="4400" b="1"/>
          </a:p>
          <a:p>
            <a:pPr algn="ctr">
              <a:lnSpc>
                <a:spcPct val="140000"/>
              </a:lnSpc>
            </a:pPr>
            <a:r>
              <a:rPr lang="zh-CN" b="1">
                <a:sym typeface="+mn-ea"/>
              </a:rPr>
              <a:t>浙江省七校联盟</a:t>
            </a:r>
            <a:r>
              <a:rPr lang="en-US" altLang="zh-CN" b="1">
                <a:sym typeface="+mn-ea"/>
              </a:rPr>
              <a:t>12</a:t>
            </a:r>
            <a:r>
              <a:rPr lang="zh-CN" altLang="en-US" b="1">
                <a:sym typeface="+mn-ea"/>
              </a:rPr>
              <a:t>月考应用文分析</a:t>
            </a:r>
            <a:endParaRPr lang="zh-CN" altLang="en-US" b="1">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21055" y="307340"/>
            <a:ext cx="9760585" cy="1076325"/>
          </a:xfrm>
          <a:prstGeom prst="rect">
            <a:avLst/>
          </a:prstGeom>
          <a:solidFill>
            <a:schemeClr val="bg1"/>
          </a:solidFill>
        </p:spPr>
        <p:txBody>
          <a:bodyPr wrap="square" rtlCol="0">
            <a:spAutoFit/>
          </a:bodyPr>
          <a:p>
            <a:pPr marL="571500" indent="-571500">
              <a:buFont typeface="Wingdings" panose="05000000000000000000" charset="0"/>
              <a:buChar char="l"/>
            </a:pPr>
            <a:r>
              <a:rPr lang="en-US" altLang="zh-CN" sz="3200"/>
              <a:t>Have you ever participated in some practical activities?</a:t>
            </a:r>
            <a:endParaRPr lang="en-US" altLang="zh-CN" sz="3200"/>
          </a:p>
          <a:p>
            <a:pPr marL="571500" indent="-571500">
              <a:buFont typeface="Wingdings" panose="05000000000000000000" charset="0"/>
              <a:buChar char="l"/>
            </a:pPr>
            <a:r>
              <a:rPr lang="en-US" altLang="zh-CN" sz="3200"/>
              <a:t>Which one appeals to you most? Why?</a:t>
            </a:r>
            <a:endParaRPr lang="en-US" altLang="zh-CN" sz="3200"/>
          </a:p>
        </p:txBody>
      </p:sp>
      <p:sp>
        <p:nvSpPr>
          <p:cNvPr id="8" name="矩形 7"/>
          <p:cNvSpPr/>
          <p:nvPr>
            <p:custDataLst>
              <p:tags r:id="rId1"/>
            </p:custDataLst>
          </p:nvPr>
        </p:nvSpPr>
        <p:spPr>
          <a:xfrm>
            <a:off x="734550" y="3622547"/>
            <a:ext cx="2208627" cy="1157811"/>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build empathy</a:t>
            </a:r>
            <a:endParaRPr lang="en-US" altLang="zh-CN" sz="1200" kern="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shoulder social responsibility</a:t>
            </a:r>
            <a:endParaRPr lang="en-US" altLang="zh-CN" sz="1200" kern="0">
              <a:ln>
                <a:noFill/>
                <a:prstDash val="sysDot"/>
              </a:ln>
              <a:solidFill>
                <a:schemeClr val="tx1">
                  <a:lumMod val="85000"/>
                  <a:lumOff val="15000"/>
                </a:schemeClr>
              </a:solidFill>
              <a:latin typeface="+mn-ea"/>
              <a:cs typeface="+mn-ea"/>
            </a:endParaRPr>
          </a:p>
        </p:txBody>
      </p:sp>
      <p:sp>
        <p:nvSpPr>
          <p:cNvPr id="9" name="矩形 8"/>
          <p:cNvSpPr/>
          <p:nvPr>
            <p:custDataLst>
              <p:tags r:id="rId2"/>
            </p:custDataLst>
          </p:nvPr>
        </p:nvSpPr>
        <p:spPr>
          <a:xfrm>
            <a:off x="734240" y="2339311"/>
            <a:ext cx="2208903" cy="898625"/>
          </a:xfrm>
          <a:prstGeom prst="rect">
            <a:avLst/>
          </a:prstGeom>
          <a:noFill/>
        </p:spPr>
        <p:txBody>
          <a:bodyPr wrap="square" lIns="0" tIns="0" rIns="0" bIns="0" rtlCol="0" anchor="b">
            <a:noAutofit/>
          </a:bodyPr>
          <a:p>
            <a:pPr>
              <a:spcBef>
                <a:spcPct val="0"/>
              </a:spcBef>
              <a:spcAft>
                <a:spcPct val="0"/>
              </a:spcAft>
            </a:pPr>
            <a:r>
              <a:rPr lang="en-US" altLang="zh-CN" sz="1700" b="1" kern="0">
                <a:solidFill>
                  <a:schemeClr val="accent5"/>
                </a:solidFill>
                <a:latin typeface="+mn-ea"/>
                <a:cs typeface="+mn-ea"/>
              </a:rPr>
              <a:t>Volunteer &amp; Community Service </a:t>
            </a:r>
            <a:r>
              <a:rPr lang="zh-CN" altLang="en-US" sz="1700" b="1" kern="0">
                <a:solidFill>
                  <a:schemeClr val="accent5"/>
                </a:solidFill>
                <a:latin typeface="+mn-ea"/>
                <a:cs typeface="+mn-ea"/>
              </a:rPr>
              <a:t>志愿服务与社区服务类</a:t>
            </a:r>
            <a:endParaRPr lang="zh-CN" altLang="en-US" sz="1700" b="1" kern="0">
              <a:solidFill>
                <a:schemeClr val="accent5"/>
              </a:solidFill>
              <a:latin typeface="+mn-ea"/>
              <a:cs typeface="+mn-ea"/>
            </a:endParaRPr>
          </a:p>
        </p:txBody>
      </p:sp>
      <p:sp>
        <p:nvSpPr>
          <p:cNvPr id="10" name="矩形 9"/>
          <p:cNvSpPr/>
          <p:nvPr>
            <p:custDataLst>
              <p:tags r:id="rId3"/>
            </p:custDataLst>
          </p:nvPr>
        </p:nvSpPr>
        <p:spPr>
          <a:xfrm>
            <a:off x="733915" y="1350760"/>
            <a:ext cx="1355041" cy="1013957"/>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5"/>
                </a:solidFill>
                <a:latin typeface="+mn-ea"/>
                <a:cs typeface="+mn-ea"/>
              </a:rPr>
              <a:t>01</a:t>
            </a:r>
            <a:endParaRPr lang="en-US" altLang="zh-CN" sz="7200" b="1" kern="0">
              <a:solidFill>
                <a:schemeClr val="accent5"/>
              </a:solidFill>
              <a:latin typeface="+mn-ea"/>
              <a:cs typeface="+mn-ea"/>
            </a:endParaRPr>
          </a:p>
        </p:txBody>
      </p:sp>
      <p:sp>
        <p:nvSpPr>
          <p:cNvPr id="11" name="矩形 10"/>
          <p:cNvSpPr/>
          <p:nvPr>
            <p:custDataLst>
              <p:tags r:id="rId4"/>
            </p:custDataLst>
          </p:nvPr>
        </p:nvSpPr>
        <p:spPr>
          <a:xfrm>
            <a:off x="3458668" y="3622746"/>
            <a:ext cx="2594584" cy="1157694"/>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provide practical industry insight</a:t>
            </a:r>
            <a:endParaRPr lang="en-US" altLang="zh-CN" sz="1200" kern="0">
              <a:ln>
                <a:noFill/>
                <a:prstDash val="sysDot"/>
              </a:ln>
              <a:solidFill>
                <a:schemeClr val="tx1">
                  <a:lumMod val="85000"/>
                  <a:lumOff val="15000"/>
                </a:schemeClr>
              </a:solidFill>
              <a:latin typeface="+mn-ea"/>
              <a:cs typeface="+mn-ea"/>
            </a:endParaRPr>
          </a:p>
          <a:p>
            <a:pPr>
              <a:lnSpc>
                <a:spcPct val="15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clarify professional interests</a:t>
            </a:r>
            <a:endParaRPr lang="en-US" altLang="zh-CN" sz="1200" kern="0">
              <a:ln>
                <a:noFill/>
                <a:prstDash val="sysDot"/>
              </a:ln>
              <a:solidFill>
                <a:schemeClr val="tx1">
                  <a:lumMod val="85000"/>
                  <a:lumOff val="15000"/>
                </a:schemeClr>
              </a:solidFill>
              <a:latin typeface="+mn-ea"/>
              <a:cs typeface="+mn-ea"/>
            </a:endParaRPr>
          </a:p>
        </p:txBody>
      </p:sp>
      <p:sp>
        <p:nvSpPr>
          <p:cNvPr id="12" name="矩形 11"/>
          <p:cNvSpPr/>
          <p:nvPr>
            <p:custDataLst>
              <p:tags r:id="rId5"/>
            </p:custDataLst>
          </p:nvPr>
        </p:nvSpPr>
        <p:spPr>
          <a:xfrm>
            <a:off x="3604125" y="2430862"/>
            <a:ext cx="2400445" cy="1009005"/>
          </a:xfrm>
          <a:prstGeom prst="rect">
            <a:avLst/>
          </a:prstGeom>
          <a:noFill/>
        </p:spPr>
        <p:txBody>
          <a:bodyPr wrap="square" lIns="0" tIns="0" rIns="0" bIns="0" rtlCol="0" anchor="b">
            <a:noAutofit/>
          </a:bodyPr>
          <a:p>
            <a:pPr>
              <a:spcBef>
                <a:spcPct val="0"/>
              </a:spcBef>
              <a:spcAft>
                <a:spcPct val="0"/>
              </a:spcAft>
            </a:pPr>
            <a:r>
              <a:rPr lang="en-US" altLang="zh-CN" sz="1700" b="1" kern="0">
                <a:solidFill>
                  <a:schemeClr val="accent6"/>
                </a:solidFill>
                <a:latin typeface="+mn-ea"/>
                <a:cs typeface="+mn-ea"/>
              </a:rPr>
              <a:t>Internships &amp; Career Exploration </a:t>
            </a:r>
            <a:r>
              <a:rPr lang="zh-CN" altLang="en-US" sz="1700" b="1" kern="0">
                <a:solidFill>
                  <a:schemeClr val="accent6"/>
                </a:solidFill>
                <a:latin typeface="+mn-ea"/>
                <a:cs typeface="+mn-ea"/>
              </a:rPr>
              <a:t>实习与职业探索类</a:t>
            </a:r>
            <a:endParaRPr lang="zh-CN" altLang="en-US" sz="1700" b="1" kern="0">
              <a:solidFill>
                <a:schemeClr val="accent6"/>
              </a:solidFill>
              <a:latin typeface="+mn-ea"/>
              <a:cs typeface="+mn-ea"/>
            </a:endParaRPr>
          </a:p>
          <a:p>
            <a:pPr>
              <a:spcBef>
                <a:spcPct val="0"/>
              </a:spcBef>
              <a:spcAft>
                <a:spcPct val="0"/>
              </a:spcAft>
            </a:pPr>
            <a:endParaRPr lang="zh-CN" altLang="en-US" sz="1700" b="1" kern="0">
              <a:solidFill>
                <a:schemeClr val="accent6"/>
              </a:solidFill>
              <a:latin typeface="+mn-ea"/>
              <a:cs typeface="+mn-ea"/>
            </a:endParaRPr>
          </a:p>
        </p:txBody>
      </p:sp>
      <p:sp>
        <p:nvSpPr>
          <p:cNvPr id="13" name="矩形 12"/>
          <p:cNvSpPr/>
          <p:nvPr>
            <p:custDataLst>
              <p:tags r:id="rId6"/>
            </p:custDataLst>
          </p:nvPr>
        </p:nvSpPr>
        <p:spPr>
          <a:xfrm>
            <a:off x="3603801" y="1350760"/>
            <a:ext cx="1355041" cy="1013957"/>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6"/>
                </a:solidFill>
                <a:latin typeface="+mn-ea"/>
                <a:cs typeface="+mn-ea"/>
              </a:rPr>
              <a:t>02</a:t>
            </a:r>
            <a:endParaRPr lang="en-US" altLang="zh-CN" sz="7200" b="1" kern="0" dirty="0">
              <a:solidFill>
                <a:schemeClr val="accent6"/>
              </a:solidFill>
              <a:latin typeface="+mn-ea"/>
              <a:cs typeface="+mn-ea"/>
            </a:endParaRPr>
          </a:p>
        </p:txBody>
      </p:sp>
      <p:sp>
        <p:nvSpPr>
          <p:cNvPr id="14" name="矩形 13"/>
          <p:cNvSpPr/>
          <p:nvPr>
            <p:custDataLst>
              <p:tags r:id="rId7"/>
            </p:custDataLst>
          </p:nvPr>
        </p:nvSpPr>
        <p:spPr>
          <a:xfrm>
            <a:off x="6497491" y="3540817"/>
            <a:ext cx="2208903" cy="854473"/>
          </a:xfrm>
          <a:prstGeom prst="rect">
            <a:avLst/>
          </a:prstGeom>
          <a:ln>
            <a:noFill/>
            <a:prstDash val="sysDash"/>
          </a:ln>
        </p:spPr>
        <p:txBody>
          <a:bodyPr vert="horz" wrap="square" lIns="0" tIns="0" rIns="0" bIns="0" rtlCol="0">
            <a:noAutofit/>
          </a:bodyPr>
          <a:p>
            <a:pPr lvl="0" algn="l">
              <a:lnSpc>
                <a:spcPct val="150000"/>
              </a:lnSpc>
              <a:buClrTx/>
              <a:buSzTx/>
              <a:buFontTx/>
            </a:pPr>
            <a:r>
              <a:rPr lang="en-US" altLang="zh-CN" sz="1200" kern="0">
                <a:ln>
                  <a:noFill/>
                  <a:prstDash val="sysDot"/>
                </a:ln>
                <a:solidFill>
                  <a:schemeClr val="tx1">
                    <a:lumMod val="85000"/>
                    <a:lumOff val="15000"/>
                  </a:schemeClr>
                </a:solidFill>
                <a:latin typeface="+mn-ea"/>
                <a:cs typeface="+mn-ea"/>
                <a:sym typeface="+mn-ea"/>
              </a:rPr>
              <a:t>cultivate  resilience</a:t>
            </a:r>
            <a:endParaRPr lang="en-US" altLang="zh-CN" sz="1200" kern="0">
              <a:ln>
                <a:noFill/>
                <a:prstDash val="sysDot"/>
              </a:ln>
              <a:solidFill>
                <a:schemeClr val="tx1">
                  <a:lumMod val="85000"/>
                  <a:lumOff val="15000"/>
                </a:schemeClr>
              </a:solidFill>
              <a:latin typeface="+mn-ea"/>
              <a:cs typeface="+mn-ea"/>
              <a:sym typeface="+mn-ea"/>
            </a:endParaRPr>
          </a:p>
          <a:p>
            <a:pPr lvl="0" algn="l">
              <a:lnSpc>
                <a:spcPct val="150000"/>
              </a:lnSpc>
              <a:buClrTx/>
              <a:buSzTx/>
              <a:buFontTx/>
            </a:pPr>
            <a:r>
              <a:rPr lang="en-US" altLang="zh-CN" sz="1200" kern="0">
                <a:ln>
                  <a:noFill/>
                  <a:prstDash val="sysDot"/>
                </a:ln>
                <a:solidFill>
                  <a:schemeClr val="tx1">
                    <a:lumMod val="85000"/>
                    <a:lumOff val="15000"/>
                  </a:schemeClr>
                </a:solidFill>
                <a:latin typeface="+mn-ea"/>
                <a:cs typeface="+mn-ea"/>
                <a:sym typeface="+mn-ea"/>
              </a:rPr>
              <a:t>risk assessment</a:t>
            </a:r>
            <a:endParaRPr lang="en-US" altLang="zh-CN" sz="1200" kern="0">
              <a:ln>
                <a:noFill/>
                <a:prstDash val="sysDot"/>
              </a:ln>
              <a:solidFill>
                <a:schemeClr val="tx1">
                  <a:lumMod val="85000"/>
                  <a:lumOff val="15000"/>
                </a:schemeClr>
              </a:solidFill>
              <a:latin typeface="+mn-ea"/>
              <a:cs typeface="+mn-ea"/>
              <a:sym typeface="+mn-ea"/>
            </a:endParaRPr>
          </a:p>
          <a:p>
            <a:pPr lvl="0" algn="l">
              <a:lnSpc>
                <a:spcPct val="150000"/>
              </a:lnSpc>
              <a:buClrTx/>
              <a:buSzTx/>
              <a:buFontTx/>
            </a:pPr>
            <a:r>
              <a:rPr lang="en-US" altLang="zh-CN" sz="1200" kern="0">
                <a:ln>
                  <a:noFill/>
                  <a:prstDash val="sysDot"/>
                </a:ln>
                <a:solidFill>
                  <a:schemeClr val="tx1">
                    <a:lumMod val="85000"/>
                    <a:lumOff val="15000"/>
                  </a:schemeClr>
                </a:solidFill>
                <a:latin typeface="+mn-ea"/>
                <a:cs typeface="+mn-ea"/>
                <a:sym typeface="+mn-ea"/>
              </a:rPr>
              <a:t>teamwork spirit</a:t>
            </a:r>
            <a:endParaRPr lang="en-US" altLang="zh-CN" sz="1200" kern="0">
              <a:ln>
                <a:noFill/>
                <a:prstDash val="sysDot"/>
              </a:ln>
              <a:solidFill>
                <a:schemeClr val="tx1">
                  <a:lumMod val="85000"/>
                  <a:lumOff val="15000"/>
                </a:schemeClr>
              </a:solidFill>
              <a:latin typeface="+mn-ea"/>
              <a:cs typeface="+mn-ea"/>
              <a:sym typeface="+mn-ea"/>
            </a:endParaRPr>
          </a:p>
          <a:p>
            <a:pPr lvl="0" algn="l">
              <a:lnSpc>
                <a:spcPct val="150000"/>
              </a:lnSpc>
              <a:buClrTx/>
              <a:buSzTx/>
              <a:buFontTx/>
            </a:pPr>
            <a:endParaRPr lang="en-US" altLang="zh-CN" sz="1200" kern="0">
              <a:ln>
                <a:noFill/>
                <a:prstDash val="sysDot"/>
              </a:ln>
              <a:solidFill>
                <a:schemeClr val="tx1">
                  <a:lumMod val="85000"/>
                  <a:lumOff val="15000"/>
                </a:schemeClr>
              </a:solidFill>
              <a:latin typeface="+mn-ea"/>
              <a:cs typeface="+mn-ea"/>
              <a:sym typeface="+mn-ea"/>
            </a:endParaRPr>
          </a:p>
        </p:txBody>
      </p:sp>
      <p:sp>
        <p:nvSpPr>
          <p:cNvPr id="15" name="矩形 14"/>
          <p:cNvSpPr/>
          <p:nvPr>
            <p:custDataLst>
              <p:tags r:id="rId8"/>
            </p:custDataLst>
          </p:nvPr>
        </p:nvSpPr>
        <p:spPr>
          <a:xfrm>
            <a:off x="6372396" y="2498714"/>
            <a:ext cx="2208627" cy="604420"/>
          </a:xfrm>
          <a:prstGeom prst="rect">
            <a:avLst/>
          </a:prstGeom>
          <a:noFill/>
        </p:spPr>
        <p:txBody>
          <a:bodyPr wrap="square" lIns="0" tIns="0" rIns="0" bIns="0" rtlCol="0" anchor="b">
            <a:noAutofit/>
          </a:bodyPr>
          <a:p>
            <a:pPr>
              <a:spcBef>
                <a:spcPct val="0"/>
              </a:spcBef>
              <a:spcAft>
                <a:spcPct val="0"/>
              </a:spcAft>
            </a:pPr>
            <a:r>
              <a:rPr lang="en-US" altLang="zh-CN" sz="1700" b="1" kern="0">
                <a:solidFill>
                  <a:schemeClr val="accent5"/>
                </a:solidFill>
                <a:latin typeface="+mn-ea"/>
                <a:cs typeface="+mn-ea"/>
              </a:rPr>
              <a:t>Outdoor Adventure &amp; Survival Skills </a:t>
            </a:r>
            <a:r>
              <a:rPr lang="zh-CN" altLang="en-US" sz="1700" b="1" kern="0">
                <a:solidFill>
                  <a:schemeClr val="accent5"/>
                </a:solidFill>
                <a:latin typeface="+mn-ea"/>
                <a:cs typeface="+mn-ea"/>
              </a:rPr>
              <a:t>户外探险与生存技能类</a:t>
            </a:r>
            <a:endParaRPr lang="zh-CN" altLang="en-US" sz="1700" b="1" kern="0">
              <a:solidFill>
                <a:schemeClr val="accent5"/>
              </a:solidFill>
              <a:latin typeface="+mn-ea"/>
              <a:cs typeface="+mn-ea"/>
            </a:endParaRPr>
          </a:p>
        </p:txBody>
      </p:sp>
      <p:sp>
        <p:nvSpPr>
          <p:cNvPr id="16" name="矩形 15"/>
          <p:cNvSpPr/>
          <p:nvPr>
            <p:custDataLst>
              <p:tags r:id="rId9"/>
            </p:custDataLst>
          </p:nvPr>
        </p:nvSpPr>
        <p:spPr>
          <a:xfrm>
            <a:off x="6473037" y="1350760"/>
            <a:ext cx="1355041" cy="1013957"/>
          </a:xfrm>
          <a:prstGeom prst="rect">
            <a:avLst/>
          </a:prstGeom>
          <a:noFill/>
        </p:spPr>
        <p:txBody>
          <a:bodyPr wrap="none" lIns="0" tIns="0" rIns="0" bIns="0" rtlCol="0" anchor="ctr">
            <a:normAutofit fontScale="80000"/>
          </a:bodyPr>
          <a:p>
            <a:pPr>
              <a:spcBef>
                <a:spcPct val="0"/>
              </a:spcBef>
              <a:spcAft>
                <a:spcPct val="0"/>
              </a:spcAft>
            </a:pPr>
            <a:r>
              <a:rPr lang="en-US" altLang="zh-CN" sz="7200" b="1" kern="0" dirty="0">
                <a:solidFill>
                  <a:schemeClr val="accent5"/>
                </a:solidFill>
                <a:latin typeface="+mn-ea"/>
                <a:cs typeface="+mn-ea"/>
              </a:rPr>
              <a:t>03</a:t>
            </a:r>
            <a:endParaRPr lang="en-US" altLang="zh-CN" sz="7200" b="1" kern="0" dirty="0">
              <a:solidFill>
                <a:schemeClr val="accent5"/>
              </a:solidFill>
              <a:latin typeface="+mn-ea"/>
              <a:cs typeface="+mn-ea"/>
            </a:endParaRPr>
          </a:p>
        </p:txBody>
      </p:sp>
      <p:sp>
        <p:nvSpPr>
          <p:cNvPr id="28" name="矩形 27"/>
          <p:cNvSpPr/>
          <p:nvPr>
            <p:custDataLst>
              <p:tags r:id="rId10"/>
            </p:custDataLst>
          </p:nvPr>
        </p:nvSpPr>
        <p:spPr>
          <a:xfrm>
            <a:off x="9221470" y="3102610"/>
            <a:ext cx="2315845" cy="1399540"/>
          </a:xfrm>
          <a:prstGeom prst="rect">
            <a:avLst/>
          </a:prstGeom>
          <a:ln>
            <a:noFill/>
            <a:prstDash val="sysDash"/>
          </a:ln>
        </p:spPr>
        <p:txBody>
          <a:bodyPr vert="horz" wrap="square" lIns="0" tIns="0" rIns="0" bIns="0" rtlCol="0">
            <a:noAutofit/>
          </a:bodyPr>
          <a:p>
            <a:pPr>
              <a:lnSpc>
                <a:spcPct val="12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broaden  cultural horizons build intercultural understanding </a:t>
            </a:r>
            <a:endParaRPr lang="en-US" altLang="zh-CN" sz="1200" kern="0">
              <a:ln>
                <a:noFill/>
                <a:prstDash val="sysDot"/>
              </a:ln>
              <a:solidFill>
                <a:schemeClr val="tx1">
                  <a:lumMod val="85000"/>
                  <a:lumOff val="15000"/>
                </a:schemeClr>
              </a:solidFill>
              <a:latin typeface="+mn-ea"/>
              <a:cs typeface="+mn-ea"/>
            </a:endParaRPr>
          </a:p>
          <a:p>
            <a:pPr>
              <a:lnSpc>
                <a:spcPct val="120000"/>
              </a:lnSpc>
              <a:spcBef>
                <a:spcPct val="0"/>
              </a:spcBef>
              <a:spcAft>
                <a:spcPct val="0"/>
              </a:spcAft>
            </a:pPr>
            <a:r>
              <a:rPr lang="en-US" altLang="zh-CN" sz="1200" kern="0">
                <a:ln>
                  <a:noFill/>
                  <a:prstDash val="sysDot"/>
                </a:ln>
                <a:solidFill>
                  <a:schemeClr val="tx1">
                    <a:lumMod val="85000"/>
                    <a:lumOff val="15000"/>
                  </a:schemeClr>
                </a:solidFill>
                <a:latin typeface="+mn-ea"/>
                <a:cs typeface="+mn-ea"/>
              </a:rPr>
              <a:t>sharpen observational skills  connect theory with real-world experience  </a:t>
            </a:r>
            <a:endParaRPr lang="en-US" altLang="zh-CN" sz="1200" kern="0">
              <a:ln>
                <a:noFill/>
                <a:prstDash val="sysDot"/>
              </a:ln>
              <a:solidFill>
                <a:schemeClr val="tx1">
                  <a:lumMod val="85000"/>
                  <a:lumOff val="15000"/>
                </a:schemeClr>
              </a:solidFill>
              <a:latin typeface="+mn-ea"/>
              <a:cs typeface="+mn-ea"/>
            </a:endParaRPr>
          </a:p>
          <a:p>
            <a:pPr>
              <a:lnSpc>
                <a:spcPct val="150000"/>
              </a:lnSpc>
              <a:spcBef>
                <a:spcPct val="0"/>
              </a:spcBef>
              <a:spcAft>
                <a:spcPct val="0"/>
              </a:spcAft>
            </a:pPr>
            <a:endParaRPr lang="en-US" altLang="zh-CN" sz="1200" kern="0">
              <a:ln>
                <a:noFill/>
                <a:prstDash val="sysDot"/>
              </a:ln>
              <a:solidFill>
                <a:schemeClr val="tx1">
                  <a:lumMod val="85000"/>
                  <a:lumOff val="15000"/>
                </a:schemeClr>
              </a:solidFill>
              <a:latin typeface="+mn-ea"/>
              <a:cs typeface="+mn-ea"/>
            </a:endParaRPr>
          </a:p>
        </p:txBody>
      </p:sp>
      <p:sp>
        <p:nvSpPr>
          <p:cNvPr id="29" name="矩形 28"/>
          <p:cNvSpPr/>
          <p:nvPr>
            <p:custDataLst>
              <p:tags r:id="rId11"/>
            </p:custDataLst>
          </p:nvPr>
        </p:nvSpPr>
        <p:spPr>
          <a:xfrm>
            <a:off x="9342597" y="2204258"/>
            <a:ext cx="2208903" cy="898625"/>
          </a:xfrm>
          <a:prstGeom prst="rect">
            <a:avLst/>
          </a:prstGeom>
          <a:noFill/>
        </p:spPr>
        <p:txBody>
          <a:bodyPr wrap="square" lIns="0" tIns="0" rIns="0" bIns="0" rtlCol="0" anchor="b">
            <a:noAutofit/>
          </a:bodyPr>
          <a:p>
            <a:pPr>
              <a:spcBef>
                <a:spcPct val="0"/>
              </a:spcBef>
              <a:spcAft>
                <a:spcPct val="0"/>
              </a:spcAft>
            </a:pPr>
            <a:r>
              <a:rPr lang="en-US" altLang="zh-CN" sz="1700" b="1" kern="0">
                <a:solidFill>
                  <a:schemeClr val="accent6"/>
                </a:solidFill>
                <a:latin typeface="+mn-ea"/>
                <a:cs typeface="+mn-ea"/>
              </a:rPr>
              <a:t>Cultural Immersion &amp; Exploration </a:t>
            </a:r>
            <a:r>
              <a:rPr lang="zh-CN" altLang="en-US" sz="1700" b="1" kern="0">
                <a:solidFill>
                  <a:schemeClr val="accent6"/>
                </a:solidFill>
                <a:latin typeface="+mn-ea"/>
                <a:cs typeface="+mn-ea"/>
              </a:rPr>
              <a:t>文化沉浸与探索类</a:t>
            </a:r>
            <a:endParaRPr lang="zh-CN" altLang="en-US" sz="1700" b="1" kern="0">
              <a:solidFill>
                <a:schemeClr val="accent6"/>
              </a:solidFill>
              <a:latin typeface="+mn-ea"/>
              <a:cs typeface="+mn-ea"/>
            </a:endParaRPr>
          </a:p>
        </p:txBody>
      </p:sp>
      <p:sp>
        <p:nvSpPr>
          <p:cNvPr id="34" name="矩形 33"/>
          <p:cNvSpPr/>
          <p:nvPr>
            <p:custDataLst>
              <p:tags r:id="rId12"/>
            </p:custDataLst>
          </p:nvPr>
        </p:nvSpPr>
        <p:spPr>
          <a:xfrm>
            <a:off x="9359803" y="1350760"/>
            <a:ext cx="1355041" cy="1013957"/>
          </a:xfrm>
          <a:prstGeom prst="rect">
            <a:avLst/>
          </a:prstGeom>
          <a:noFill/>
        </p:spPr>
        <p:txBody>
          <a:bodyPr wrap="none" lIns="0" tIns="0" rIns="0" bIns="0" rtlCol="0" anchor="ctr">
            <a:normAutofit fontScale="80000"/>
          </a:bodyPr>
          <a:p>
            <a:pPr>
              <a:spcBef>
                <a:spcPct val="0"/>
              </a:spcBef>
              <a:spcAft>
                <a:spcPct val="0"/>
              </a:spcAft>
            </a:pPr>
            <a:r>
              <a:rPr lang="en-US" altLang="zh-CN" sz="7200" b="1" kern="0">
                <a:solidFill>
                  <a:schemeClr val="accent6"/>
                </a:solidFill>
                <a:latin typeface="+mn-ea"/>
                <a:cs typeface="+mn-ea"/>
              </a:rPr>
              <a:t>04</a:t>
            </a:r>
            <a:endParaRPr lang="en-US" altLang="zh-CN" sz="7200" b="1" kern="0">
              <a:solidFill>
                <a:schemeClr val="accent6"/>
              </a:solidFill>
              <a:latin typeface="+mn-ea"/>
              <a:cs typeface="+mn-ea"/>
            </a:endParaRPr>
          </a:p>
        </p:txBody>
      </p:sp>
      <p:cxnSp>
        <p:nvCxnSpPr>
          <p:cNvPr id="17" name="直接连接符 16"/>
          <p:cNvCxnSpPr/>
          <p:nvPr>
            <p:custDataLst>
              <p:tags r:id="rId13"/>
            </p:custDataLst>
          </p:nvPr>
        </p:nvCxnSpPr>
        <p:spPr>
          <a:xfrm>
            <a:off x="524193" y="1350760"/>
            <a:ext cx="0" cy="4526843"/>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14"/>
            </p:custDataLst>
          </p:nvPr>
        </p:nvCxnSpPr>
        <p:spPr>
          <a:xfrm>
            <a:off x="3393429" y="1350760"/>
            <a:ext cx="0" cy="4526843"/>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5"/>
            </p:custDataLst>
          </p:nvPr>
        </p:nvCxnSpPr>
        <p:spPr>
          <a:xfrm>
            <a:off x="6262665" y="1350760"/>
            <a:ext cx="0" cy="4526843"/>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16"/>
            </p:custDataLst>
          </p:nvPr>
        </p:nvCxnSpPr>
        <p:spPr>
          <a:xfrm>
            <a:off x="9150081" y="1350760"/>
            <a:ext cx="0" cy="4526843"/>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047355" y="871855"/>
            <a:ext cx="3037205" cy="460375"/>
          </a:xfrm>
          <a:prstGeom prst="rect">
            <a:avLst/>
          </a:prstGeom>
          <a:noFill/>
        </p:spPr>
        <p:txBody>
          <a:bodyPr wrap="square" rtlCol="0">
            <a:spAutoFit/>
          </a:bodyPr>
          <a:p>
            <a:r>
              <a:rPr lang="en-US" altLang="zh-CN" sz="2400" b="1">
                <a:effectLst>
                  <a:glow rad="228600">
                    <a:schemeClr val="accent5">
                      <a:satMod val="175000"/>
                      <a:alpha val="40000"/>
                    </a:schemeClr>
                  </a:glow>
                </a:effectLst>
              </a:rPr>
              <a:t>interest &amp; </a:t>
            </a:r>
            <a:r>
              <a:rPr lang="en-US" altLang="zh-CN" sz="2400" b="1">
                <a:effectLst>
                  <a:glow rad="228600">
                    <a:schemeClr val="accent6">
                      <a:satMod val="175000"/>
                      <a:alpha val="40000"/>
                    </a:schemeClr>
                  </a:glow>
                </a:effectLst>
              </a:rPr>
              <a:t>benefits</a:t>
            </a:r>
            <a:endParaRPr lang="en-US" altLang="zh-CN" sz="2400" b="1">
              <a:effectLst>
                <a:glow rad="228600">
                  <a:schemeClr val="accent6">
                    <a:satMod val="175000"/>
                    <a:alpha val="40000"/>
                  </a:schemeClr>
                </a:glow>
              </a:effectLst>
            </a:endParaRPr>
          </a:p>
        </p:txBody>
      </p:sp>
      <p:pic>
        <p:nvPicPr>
          <p:cNvPr id="20" name="图片 19"/>
          <p:cNvPicPr>
            <a:picLocks noChangeAspect="1"/>
          </p:cNvPicPr>
          <p:nvPr/>
        </p:nvPicPr>
        <p:blipFill>
          <a:blip r:embed="rId17"/>
          <a:stretch>
            <a:fillRect/>
          </a:stretch>
        </p:blipFill>
        <p:spPr>
          <a:xfrm>
            <a:off x="735965" y="4395470"/>
            <a:ext cx="2567305" cy="1880870"/>
          </a:xfrm>
          <a:prstGeom prst="rect">
            <a:avLst/>
          </a:prstGeom>
        </p:spPr>
      </p:pic>
      <p:pic>
        <p:nvPicPr>
          <p:cNvPr id="21" name="图片 20"/>
          <p:cNvPicPr>
            <a:picLocks noChangeAspect="1"/>
          </p:cNvPicPr>
          <p:nvPr/>
        </p:nvPicPr>
        <p:blipFill>
          <a:blip r:embed="rId18"/>
          <a:stretch>
            <a:fillRect/>
          </a:stretch>
        </p:blipFill>
        <p:spPr>
          <a:xfrm>
            <a:off x="3420745" y="4394835"/>
            <a:ext cx="2814320" cy="1881505"/>
          </a:xfrm>
          <a:prstGeom prst="rect">
            <a:avLst/>
          </a:prstGeom>
        </p:spPr>
      </p:pic>
      <p:pic>
        <p:nvPicPr>
          <p:cNvPr id="22" name="图片 21"/>
          <p:cNvPicPr>
            <a:picLocks noChangeAspect="1"/>
          </p:cNvPicPr>
          <p:nvPr/>
        </p:nvPicPr>
        <p:blipFill>
          <a:blip r:embed="rId19"/>
          <a:stretch>
            <a:fillRect/>
          </a:stretch>
        </p:blipFill>
        <p:spPr>
          <a:xfrm>
            <a:off x="6315075" y="4396105"/>
            <a:ext cx="2755900" cy="1880870"/>
          </a:xfrm>
          <a:prstGeom prst="rect">
            <a:avLst/>
          </a:prstGeom>
        </p:spPr>
      </p:pic>
      <p:pic>
        <p:nvPicPr>
          <p:cNvPr id="24" name="图片 23"/>
          <p:cNvPicPr>
            <a:picLocks noChangeAspect="1"/>
          </p:cNvPicPr>
          <p:nvPr/>
        </p:nvPicPr>
        <p:blipFill>
          <a:blip r:embed="rId20"/>
          <a:stretch>
            <a:fillRect/>
          </a:stretch>
        </p:blipFill>
        <p:spPr>
          <a:xfrm>
            <a:off x="9150985" y="4394835"/>
            <a:ext cx="2538095" cy="1881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9" grpId="0"/>
      <p:bldP spid="8" grpId="0"/>
      <p:bldP spid="12" grpId="0"/>
      <p:bldP spid="11" grpId="0"/>
      <p:bldP spid="15" grpId="0"/>
      <p:bldP spid="14" grpId="0"/>
      <p:bldP spid="29" grpId="0"/>
      <p:bldP spid="28" grpId="0"/>
      <p:bldP spid="18" grpId="0"/>
      <p:bldP spid="10" grpId="0"/>
      <p:bldP spid="13" grpId="0"/>
      <p:bldP spid="16" grpId="0"/>
      <p:bldP spid="3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C9F754DE-2CAD-44b6-B708-469DEB6407EB-3" descr="C:/Users/Administrator/AppData/Local/Temp/wpp.qNTwpSwpp"/>
          <p:cNvPicPr>
            <a:picLocks noChangeAspect="1"/>
          </p:cNvPicPr>
          <p:nvPr/>
        </p:nvPicPr>
        <p:blipFill>
          <a:blip r:embed="rId1"/>
          <a:stretch>
            <a:fillRect/>
          </a:stretch>
        </p:blipFill>
        <p:spPr>
          <a:xfrm>
            <a:off x="635" y="1691005"/>
            <a:ext cx="12056110" cy="4140200"/>
          </a:xfrm>
          <a:prstGeom prst="rect">
            <a:avLst/>
          </a:prstGeom>
        </p:spPr>
      </p:pic>
      <p:sp>
        <p:nvSpPr>
          <p:cNvPr id="18" name="文本框 17"/>
          <p:cNvSpPr txBox="1"/>
          <p:nvPr/>
        </p:nvSpPr>
        <p:spPr>
          <a:xfrm>
            <a:off x="4138930" y="655955"/>
            <a:ext cx="3037205" cy="460375"/>
          </a:xfrm>
          <a:prstGeom prst="rect">
            <a:avLst/>
          </a:prstGeom>
          <a:noFill/>
        </p:spPr>
        <p:txBody>
          <a:bodyPr wrap="square" rtlCol="0">
            <a:spAutoFit/>
          </a:bodyPr>
          <a:p>
            <a:r>
              <a:rPr lang="en-US" altLang="zh-CN" sz="2400" b="1">
                <a:effectLst>
                  <a:glow rad="228600">
                    <a:schemeClr val="accent5">
                      <a:satMod val="175000"/>
                      <a:alpha val="40000"/>
                    </a:schemeClr>
                  </a:glow>
                </a:effectLst>
              </a:rPr>
              <a:t>interest &amp; </a:t>
            </a:r>
            <a:r>
              <a:rPr lang="en-US" altLang="zh-CN" sz="2400" b="1">
                <a:effectLst>
                  <a:glow rad="228600">
                    <a:schemeClr val="accent6">
                      <a:satMod val="175000"/>
                      <a:alpha val="40000"/>
                    </a:schemeClr>
                  </a:glow>
                </a:effectLst>
              </a:rPr>
              <a:t>benefits</a:t>
            </a:r>
            <a:endParaRPr lang="en-US" altLang="zh-CN" sz="2400" b="1">
              <a:effectLst>
                <a:glow rad="228600">
                  <a:schemeClr val="accent6">
                    <a:satMod val="175000"/>
                    <a:alpha val="40000"/>
                  </a:schemeClr>
                </a:glow>
              </a:effectLs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765175" y="649605"/>
            <a:ext cx="10416540" cy="2861310"/>
          </a:xfrm>
          <a:prstGeom prst="rect">
            <a:avLst/>
          </a:prstGeom>
          <a:noFill/>
        </p:spPr>
        <p:txBody>
          <a:bodyPr wrap="square" rtlCol="0">
            <a:spAutoFit/>
          </a:bodyPr>
          <a:p>
            <a:pPr indent="457200" fontAlgn="auto"/>
            <a:r>
              <a:rPr lang="zh-CN" altLang="en-US" sz="2000"/>
              <a:t>假定你是李华，你的英国笔友</a:t>
            </a:r>
            <a:r>
              <a:rPr lang="en-US" altLang="zh-CN" sz="2000"/>
              <a:t> Peter </a:t>
            </a:r>
            <a:r>
              <a:rPr lang="zh-CN" altLang="en-US" sz="2000"/>
              <a:t>现就读于北京一所中学。该校近期将组织一次实践活动，方案有二：前往一所小学担任助教，或去一家中餐馆研习烹饪。他来信询问你的意见，请给他回复，内容包括：</a:t>
            </a:r>
            <a:endParaRPr lang="zh-CN" altLang="en-US" sz="2000"/>
          </a:p>
          <a:p>
            <a:pPr indent="457200" fontAlgn="auto"/>
            <a:r>
              <a:rPr lang="en-US" altLang="zh-CN" sz="2000"/>
              <a:t>(1)</a:t>
            </a:r>
            <a:r>
              <a:rPr lang="zh-CN" altLang="en-US" sz="2000"/>
              <a:t>推荐一个方案；</a:t>
            </a:r>
            <a:endParaRPr lang="zh-CN" altLang="en-US" sz="2000"/>
          </a:p>
          <a:p>
            <a:pPr indent="457200" fontAlgn="auto"/>
            <a:r>
              <a:rPr lang="en-US" altLang="zh-CN" sz="2000"/>
              <a:t>(2)</a:t>
            </a:r>
            <a:r>
              <a:rPr lang="zh-CN" altLang="en-US" sz="2000"/>
              <a:t>你的理由。</a:t>
            </a:r>
            <a:endParaRPr lang="zh-CN" altLang="en-US" sz="2000"/>
          </a:p>
          <a:p>
            <a:pPr indent="457200" fontAlgn="auto"/>
            <a:r>
              <a:rPr lang="zh-CN" altLang="en-US" sz="2000"/>
              <a:t>注意：</a:t>
            </a:r>
            <a:endParaRPr lang="zh-CN" altLang="en-US" sz="2000"/>
          </a:p>
          <a:p>
            <a:pPr indent="457200" fontAlgn="auto"/>
            <a:r>
              <a:rPr lang="en-US" altLang="zh-CN" sz="2000"/>
              <a:t>(1)</a:t>
            </a:r>
            <a:r>
              <a:rPr lang="zh-CN" altLang="en-US" sz="2000"/>
              <a:t>写作词数应为</a:t>
            </a:r>
            <a:r>
              <a:rPr lang="en-US" altLang="zh-CN" sz="2000"/>
              <a:t> 80 </a:t>
            </a:r>
            <a:r>
              <a:rPr lang="zh-CN" altLang="en-US" sz="2000"/>
              <a:t>左右；</a:t>
            </a:r>
            <a:endParaRPr lang="zh-CN" altLang="en-US" sz="2000"/>
          </a:p>
          <a:p>
            <a:pPr indent="457200" fontAlgn="auto"/>
            <a:r>
              <a:rPr lang="en-US" altLang="zh-CN" sz="2000"/>
              <a:t>(2)</a:t>
            </a:r>
            <a:r>
              <a:rPr lang="zh-CN" altLang="en-US" sz="2000"/>
              <a:t>请按如下格式在答题纸的相应位置作答。</a:t>
            </a:r>
            <a:endParaRPr lang="zh-CN" altLang="en-US" sz="2000"/>
          </a:p>
          <a:p>
            <a:endParaRPr lang="zh-CN" altLang="en-US" sz="2000"/>
          </a:p>
        </p:txBody>
      </p:sp>
      <p:sp>
        <p:nvSpPr>
          <p:cNvPr id="7" name="文本框 6"/>
          <p:cNvSpPr txBox="1"/>
          <p:nvPr/>
        </p:nvSpPr>
        <p:spPr>
          <a:xfrm>
            <a:off x="1701165" y="3673475"/>
            <a:ext cx="1169670" cy="337185"/>
          </a:xfrm>
          <a:prstGeom prst="rect">
            <a:avLst/>
          </a:prstGeom>
        </p:spPr>
        <p:txBody>
          <a:bodyPr wrap="square">
            <a:spAutoFit/>
          </a:bodyPr>
          <a:p>
            <a:pPr lvl="0" algn="l">
              <a:buClrTx/>
              <a:buSzTx/>
              <a:buFontTx/>
            </a:pPr>
            <a:r>
              <a:rPr lang="en-US" altLang="zh-CN" sz="1600">
                <a:solidFill>
                  <a:srgbClr val="000000"/>
                </a:solidFill>
                <a:latin typeface="Times New Roman" panose="02020603050405020304"/>
                <a:ea typeface="Times New Roman" panose="02020603050405020304"/>
                <a:sym typeface="+mn-ea"/>
              </a:rPr>
              <a:t>Dear Peter,</a:t>
            </a:r>
            <a:endParaRPr lang="en-US" altLang="zh-CN" sz="1600">
              <a:solidFill>
                <a:srgbClr val="000000"/>
              </a:solidFill>
              <a:latin typeface="Times New Roman" panose="02020603050405020304"/>
              <a:ea typeface="Times New Roman" panose="02020603050405020304"/>
              <a:sym typeface="+mn-ea"/>
            </a:endParaRPr>
          </a:p>
        </p:txBody>
      </p:sp>
      <p:sp>
        <p:nvSpPr>
          <p:cNvPr id="9" name="圆角矩形 8"/>
          <p:cNvSpPr/>
          <p:nvPr/>
        </p:nvSpPr>
        <p:spPr>
          <a:xfrm>
            <a:off x="1384935" y="3510915"/>
            <a:ext cx="9526905" cy="2558415"/>
          </a:xfrm>
          <a:prstGeom prst="roundRect">
            <a:avLst/>
          </a:prstGeom>
          <a:ln>
            <a:solidFill>
              <a:schemeClr val="tx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 name="文本框 1"/>
          <p:cNvSpPr txBox="1"/>
          <p:nvPr/>
        </p:nvSpPr>
        <p:spPr>
          <a:xfrm>
            <a:off x="9814560" y="5368925"/>
            <a:ext cx="915035" cy="583565"/>
          </a:xfrm>
          <a:prstGeom prst="rect">
            <a:avLst/>
          </a:prstGeom>
        </p:spPr>
        <p:txBody>
          <a:bodyPr wrap="square">
            <a:spAutoFit/>
          </a:bodyPr>
          <a:p>
            <a:r>
              <a:rPr lang="en-US" altLang="zh-CN" sz="1600">
                <a:solidFill>
                  <a:srgbClr val="000000"/>
                </a:solidFill>
                <a:latin typeface="Times New Roman" panose="02020603050405020304"/>
                <a:ea typeface="Times New Roman" panose="02020603050405020304"/>
              </a:rPr>
              <a:t>Yours, </a:t>
            </a:r>
            <a:endParaRPr lang="en-US" altLang="zh-CN" sz="1600">
              <a:solidFill>
                <a:srgbClr val="000000"/>
              </a:solidFill>
              <a:latin typeface="Times New Roman" panose="02020603050405020304"/>
              <a:ea typeface="Times New Roman" panose="02020603050405020304"/>
            </a:endParaRPr>
          </a:p>
          <a:p>
            <a:r>
              <a:rPr lang="en-US" altLang="zh-CN" sz="1600">
                <a:solidFill>
                  <a:srgbClr val="000000"/>
                </a:solidFill>
                <a:latin typeface="Times New Roman" panose="02020603050405020304"/>
                <a:ea typeface="Times New Roman" panose="02020603050405020304"/>
              </a:rPr>
              <a:t>Li Hua</a:t>
            </a:r>
            <a:endParaRPr lang="en-US" altLang="zh-CN" sz="1600">
              <a:solidFill>
                <a:srgbClr val="000000"/>
              </a:solidFill>
              <a:latin typeface="Times New Roman" panose="02020603050405020304"/>
              <a:ea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 name="图片 16"/>
          <p:cNvPicPr/>
          <p:nvPr/>
        </p:nvPicPr>
        <p:blipFill>
          <a:blip r:embed="rId1">
            <a:alphaModFix amt="20000"/>
          </a:blip>
          <a:stretch>
            <a:fillRect/>
          </a:stretch>
        </p:blipFill>
        <p:spPr>
          <a:xfrm>
            <a:off x="479425" y="327660"/>
            <a:ext cx="11195050" cy="6202680"/>
          </a:xfrm>
          <a:prstGeom prst="rect">
            <a:avLst/>
          </a:prstGeom>
        </p:spPr>
      </p:pic>
      <p:pic>
        <p:nvPicPr>
          <p:cNvPr id="2" name="C9F754DE-2CAD-44b6-B708-469DEB6407EB-1" descr="C:/Users/Administrator/AppData/Local/Temp/wpp.wARiYuwpp"/>
          <p:cNvPicPr>
            <a:picLocks noChangeAspect="1"/>
          </p:cNvPicPr>
          <p:nvPr/>
        </p:nvPicPr>
        <p:blipFill>
          <a:blip r:embed="rId2"/>
          <a:stretch>
            <a:fillRect/>
          </a:stretch>
        </p:blipFill>
        <p:spPr>
          <a:xfrm>
            <a:off x="467996" y="1056323"/>
            <a:ext cx="10729595" cy="5490845"/>
          </a:xfrm>
          <a:prstGeom prst="rect">
            <a:avLst/>
          </a:prstGeom>
        </p:spPr>
      </p:pic>
      <p:sp>
        <p:nvSpPr>
          <p:cNvPr id="5" name="文本框 4"/>
          <p:cNvSpPr txBox="1"/>
          <p:nvPr/>
        </p:nvSpPr>
        <p:spPr>
          <a:xfrm>
            <a:off x="1605915" y="453390"/>
            <a:ext cx="6544945" cy="583565"/>
          </a:xfrm>
          <a:prstGeom prst="rect">
            <a:avLst/>
          </a:prstGeom>
          <a:noFill/>
        </p:spPr>
        <p:txBody>
          <a:bodyPr wrap="square" rtlCol="0">
            <a:spAutoFit/>
          </a:bodyPr>
          <a:p>
            <a:r>
              <a:rPr lang="en-US" altLang="zh-CN" sz="3200"/>
              <a:t>What’s the structure of this passage?</a:t>
            </a:r>
            <a:endParaRPr lang="en-US" altLang="zh-CN" sz="320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093470" y="3507105"/>
            <a:ext cx="9573895" cy="1198880"/>
          </a:xfrm>
          <a:prstGeom prst="rect">
            <a:avLst/>
          </a:prstGeom>
          <a:solidFill>
            <a:schemeClr val="accent5">
              <a:lumMod val="20000"/>
              <a:lumOff val="80000"/>
            </a:schemeClr>
          </a:solidFill>
        </p:spPr>
        <p:txBody>
          <a:bodyPr wrap="square" rtlCol="0">
            <a:spAutoFit/>
          </a:bodyPr>
          <a:p>
            <a:pPr lvl="0" indent="0" algn="l">
              <a:lnSpc>
                <a:spcPct val="120000"/>
              </a:lnSpc>
              <a:buClrTx/>
              <a:buSzTx/>
              <a:buFont typeface="Wingdings" panose="05000000000000000000" charset="0"/>
              <a:buNone/>
            </a:pPr>
            <a:r>
              <a:rPr lang="en-US" altLang="zh-CN" sz="2000">
                <a:solidFill>
                  <a:schemeClr val="tx1"/>
                </a:solidFill>
                <a:sym typeface="+mn-ea"/>
              </a:rPr>
              <a:t>It's great to hear that you have two exciting opportunities to choose from.</a:t>
            </a:r>
            <a:r>
              <a:rPr lang="en-US" altLang="zh-CN" sz="2000">
                <a:solidFill>
                  <a:srgbClr val="FF0000"/>
                </a:solidFill>
                <a:sym typeface="+mn-ea"/>
              </a:rPr>
              <a:t>Having evaluated </a:t>
            </a:r>
            <a:r>
              <a:rPr lang="en-US" altLang="zh-CN" sz="2000">
                <a:sym typeface="+mn-ea"/>
              </a:rPr>
              <a:t>both options meticulously, </a:t>
            </a:r>
            <a:r>
              <a:rPr lang="en-US" altLang="zh-CN" sz="2000">
                <a:solidFill>
                  <a:srgbClr val="FF0000"/>
                </a:solidFill>
                <a:sym typeface="+mn-ea"/>
              </a:rPr>
              <a:t>I strongly vote for </a:t>
            </a:r>
            <a:r>
              <a:rPr lang="en-US" altLang="zh-CN" sz="2000">
                <a:sym typeface="+mn-ea"/>
              </a:rPr>
              <a:t>the primary school teaching assistant  program.</a:t>
            </a:r>
            <a:endParaRPr lang="zh-CN" altLang="en-US" sz="2000">
              <a:sym typeface="+mn-ea"/>
            </a:endParaRPr>
          </a:p>
        </p:txBody>
      </p:sp>
      <p:sp>
        <p:nvSpPr>
          <p:cNvPr id="6" name="文本框 5"/>
          <p:cNvSpPr txBox="1"/>
          <p:nvPr/>
        </p:nvSpPr>
        <p:spPr>
          <a:xfrm>
            <a:off x="1093470" y="5048885"/>
            <a:ext cx="9708515" cy="1283335"/>
          </a:xfrm>
          <a:prstGeom prst="rect">
            <a:avLst/>
          </a:prstGeom>
          <a:solidFill>
            <a:schemeClr val="accent6">
              <a:lumMod val="20000"/>
              <a:lumOff val="80000"/>
            </a:schemeClr>
          </a:solidFill>
        </p:spPr>
        <p:txBody>
          <a:bodyPr wrap="square" rtlCol="0">
            <a:noAutofit/>
          </a:bodyPr>
          <a:p>
            <a:pPr lvl="0" indent="0" algn="l">
              <a:lnSpc>
                <a:spcPct val="120000"/>
              </a:lnSpc>
              <a:buClrTx/>
              <a:buSzTx/>
              <a:buFont typeface="Wingdings" panose="05000000000000000000" charset="0"/>
              <a:buNone/>
            </a:pPr>
            <a:r>
              <a:rPr lang="en-US" altLang="zh-CN" sz="2000">
                <a:solidFill>
                  <a:schemeClr val="tx1"/>
                </a:solidFill>
                <a:sym typeface="+mn-ea"/>
              </a:rPr>
              <a:t>How wonderful that you're in the position to choose between two promising options.</a:t>
            </a:r>
            <a:r>
              <a:rPr lang="en-US" altLang="zh-CN" sz="2000">
                <a:solidFill>
                  <a:srgbClr val="FF0000"/>
                </a:solidFill>
                <a:sym typeface="+mn-ea"/>
              </a:rPr>
              <a:t>While</a:t>
            </a:r>
            <a:r>
              <a:rPr lang="en-US" altLang="zh-CN" sz="2000">
                <a:sym typeface="+mn-ea"/>
              </a:rPr>
              <a:t> both have merits, the Chinese restaurant culinary immersion program clearly </a:t>
            </a:r>
            <a:r>
              <a:rPr lang="en-US" altLang="zh-CN" sz="2000">
                <a:solidFill>
                  <a:srgbClr val="FF0000"/>
                </a:solidFill>
                <a:sym typeface="+mn-ea"/>
              </a:rPr>
              <a:t>outweighs</a:t>
            </a:r>
            <a:r>
              <a:rPr lang="en-US" altLang="zh-CN" sz="2000">
                <a:sym typeface="+mn-ea"/>
              </a:rPr>
              <a:t> the primary school teaching assistant  program.</a:t>
            </a:r>
            <a:endParaRPr lang="zh-CN" altLang="en-US" sz="2000">
              <a:sym typeface="+mn-ea"/>
            </a:endParaRPr>
          </a:p>
          <a:p>
            <a:pPr lvl="0" indent="0" algn="l">
              <a:lnSpc>
                <a:spcPct val="120000"/>
              </a:lnSpc>
              <a:buClrTx/>
              <a:buSzTx/>
              <a:buFont typeface="Wingdings" panose="05000000000000000000" charset="0"/>
              <a:buNone/>
            </a:pPr>
            <a:endParaRPr lang="en-US" altLang="zh-CN" sz="2000">
              <a:sym typeface="+mn-ea"/>
            </a:endParaRPr>
          </a:p>
        </p:txBody>
      </p:sp>
      <p:sp>
        <p:nvSpPr>
          <p:cNvPr id="7" name="文本框 6"/>
          <p:cNvSpPr txBox="1"/>
          <p:nvPr/>
        </p:nvSpPr>
        <p:spPr>
          <a:xfrm>
            <a:off x="2205355" y="4259580"/>
            <a:ext cx="2411095" cy="368300"/>
          </a:xfrm>
          <a:prstGeom prst="rect">
            <a:avLst/>
          </a:prstGeom>
          <a:noFill/>
        </p:spPr>
        <p:txBody>
          <a:bodyPr wrap="square" rtlCol="0">
            <a:spAutoFit/>
          </a:bodyPr>
          <a:p>
            <a:r>
              <a:rPr lang="zh-CN">
                <a:latin typeface="楷体" panose="02010609060101010101" charset="-122"/>
                <a:ea typeface="楷体" panose="02010609060101010101" charset="-122"/>
                <a:cs typeface="楷体" panose="02010609060101010101" charset="-122"/>
              </a:rPr>
              <a:t>背景共情</a:t>
            </a:r>
            <a:r>
              <a:rPr lang="en-US" altLang="zh-CN">
                <a:latin typeface="楷体" panose="02010609060101010101" charset="-122"/>
                <a:ea typeface="楷体" panose="02010609060101010101" charset="-122"/>
                <a:cs typeface="楷体" panose="02010609060101010101" charset="-122"/>
              </a:rPr>
              <a:t>+</a:t>
            </a:r>
            <a:r>
              <a:rPr lang="zh-CN">
                <a:latin typeface="楷体" panose="02010609060101010101" charset="-122"/>
                <a:ea typeface="楷体" panose="02010609060101010101" charset="-122"/>
                <a:cs typeface="楷体" panose="02010609060101010101" charset="-122"/>
              </a:rPr>
              <a:t>直接陈述</a:t>
            </a:r>
            <a:endParaRPr lang="zh-CN">
              <a:latin typeface="楷体" panose="02010609060101010101" charset="-122"/>
              <a:ea typeface="楷体" panose="02010609060101010101" charset="-122"/>
              <a:cs typeface="楷体" panose="02010609060101010101" charset="-122"/>
            </a:endParaRPr>
          </a:p>
        </p:txBody>
      </p:sp>
      <p:sp>
        <p:nvSpPr>
          <p:cNvPr id="8" name="文本框 7"/>
          <p:cNvSpPr txBox="1"/>
          <p:nvPr/>
        </p:nvSpPr>
        <p:spPr>
          <a:xfrm>
            <a:off x="5873115" y="5874068"/>
            <a:ext cx="5080000" cy="368300"/>
          </a:xfrm>
          <a:prstGeom prst="rect">
            <a:avLst/>
          </a:prstGeom>
          <a:noFill/>
        </p:spPr>
        <p:txBody>
          <a:bodyPr wrap="square" rtlCol="0">
            <a:spAutoFit/>
          </a:bodyPr>
          <a:p>
            <a:pPr lvl="0" algn="l">
              <a:buClrTx/>
              <a:buSzTx/>
              <a:buFontTx/>
            </a:pPr>
            <a:r>
              <a:rPr lang="zh-CN" altLang="en-US">
                <a:latin typeface="楷体" panose="02010609060101010101" charset="-122"/>
                <a:ea typeface="楷体" panose="02010609060101010101" charset="-122"/>
                <a:cs typeface="楷体" panose="02010609060101010101" charset="-122"/>
                <a:sym typeface="+mn-ea"/>
              </a:rPr>
              <a:t>背景共情</a:t>
            </a:r>
            <a:r>
              <a:rPr lang="en-US" altLang="zh-CN">
                <a:latin typeface="楷体" panose="02010609060101010101" charset="-122"/>
                <a:ea typeface="楷体" panose="02010609060101010101" charset="-122"/>
                <a:cs typeface="楷体" panose="02010609060101010101" charset="-122"/>
                <a:sym typeface="+mn-ea"/>
              </a:rPr>
              <a:t>+</a:t>
            </a:r>
            <a:r>
              <a:rPr lang="zh-CN" altLang="en-US">
                <a:latin typeface="楷体" panose="02010609060101010101" charset="-122"/>
                <a:ea typeface="楷体" panose="02010609060101010101" charset="-122"/>
                <a:cs typeface="楷体" panose="02010609060101010101" charset="-122"/>
                <a:sym typeface="+mn-ea"/>
              </a:rPr>
              <a:t>比较选择</a:t>
            </a:r>
            <a:endParaRPr lang="zh-CN" altLang="en-US">
              <a:latin typeface="楷体" panose="02010609060101010101" charset="-122"/>
              <a:ea typeface="楷体" panose="02010609060101010101" charset="-122"/>
              <a:cs typeface="楷体" panose="02010609060101010101" charset="-122"/>
              <a:sym typeface="+mn-ea"/>
            </a:endParaRPr>
          </a:p>
        </p:txBody>
      </p:sp>
      <p:pic>
        <p:nvPicPr>
          <p:cNvPr id="2" name="图片 1"/>
          <p:cNvPicPr>
            <a:picLocks noChangeAspect="1"/>
          </p:cNvPicPr>
          <p:nvPr/>
        </p:nvPicPr>
        <p:blipFill>
          <a:blip r:embed="rId1"/>
          <a:stretch>
            <a:fillRect/>
          </a:stretch>
        </p:blipFill>
        <p:spPr>
          <a:xfrm>
            <a:off x="688340" y="763270"/>
            <a:ext cx="6657975" cy="1233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71145" y="722630"/>
            <a:ext cx="5582285" cy="3352800"/>
          </a:xfrm>
          <a:prstGeom prst="rect">
            <a:avLst/>
          </a:prstGeom>
        </p:spPr>
      </p:pic>
      <p:sp>
        <p:nvSpPr>
          <p:cNvPr id="3" name="文本框 2"/>
          <p:cNvSpPr txBox="1"/>
          <p:nvPr/>
        </p:nvSpPr>
        <p:spPr>
          <a:xfrm>
            <a:off x="3515360" y="243205"/>
            <a:ext cx="6096000" cy="398780"/>
          </a:xfrm>
          <a:prstGeom prst="rect">
            <a:avLst/>
          </a:prstGeom>
          <a:noFill/>
        </p:spPr>
        <p:txBody>
          <a:bodyPr wrap="square" rtlCol="0" anchor="t">
            <a:spAutoFit/>
          </a:bodyPr>
          <a:p>
            <a:r>
              <a:rPr lang="en-US" altLang="zh-CN" sz="2000" b="1">
                <a:sym typeface="+mn-ea"/>
              </a:rPr>
              <a:t>the Chinese restaurant culinary immersion program </a:t>
            </a:r>
            <a:endParaRPr lang="en-US" altLang="zh-CN" sz="2000" b="1">
              <a:sym typeface="+mn-ea"/>
            </a:endParaRPr>
          </a:p>
        </p:txBody>
      </p:sp>
      <p:sp>
        <p:nvSpPr>
          <p:cNvPr id="4" name="文本框 3"/>
          <p:cNvSpPr txBox="1"/>
          <p:nvPr/>
        </p:nvSpPr>
        <p:spPr>
          <a:xfrm>
            <a:off x="3364230" y="970915"/>
            <a:ext cx="7619365" cy="553085"/>
          </a:xfrm>
          <a:prstGeom prst="rect">
            <a:avLst/>
          </a:prstGeom>
          <a:solidFill>
            <a:schemeClr val="accent3">
              <a:lumMod val="20000"/>
              <a:lumOff val="80000"/>
            </a:schemeClr>
          </a:solidFill>
        </p:spPr>
        <p:txBody>
          <a:bodyPr wrap="square" rtlCol="0">
            <a:spAutoFit/>
          </a:bodyPr>
          <a:p>
            <a:r>
              <a:rPr lang="en-US" altLang="zh-CN"/>
              <a:t>Explore the allure of Chinese culinary culture</a:t>
            </a:r>
            <a:endParaRPr lang="en-US" altLang="zh-CN"/>
          </a:p>
          <a:p>
            <a:r>
              <a:rPr lang="zh-CN" altLang="en-US" sz="1200"/>
              <a:t>探索中华饮食文化的魅力</a:t>
            </a:r>
            <a:endParaRPr lang="zh-CN" altLang="en-US" sz="1200"/>
          </a:p>
        </p:txBody>
      </p:sp>
      <p:sp>
        <p:nvSpPr>
          <p:cNvPr id="9" name="文本框 8"/>
          <p:cNvSpPr txBox="1"/>
          <p:nvPr/>
        </p:nvSpPr>
        <p:spPr>
          <a:xfrm>
            <a:off x="5567045" y="1524000"/>
            <a:ext cx="5417185" cy="829945"/>
          </a:xfrm>
          <a:prstGeom prst="rect">
            <a:avLst/>
          </a:prstGeom>
          <a:solidFill>
            <a:schemeClr val="accent4">
              <a:lumMod val="20000"/>
              <a:lumOff val="80000"/>
            </a:schemeClr>
          </a:solidFill>
        </p:spPr>
        <p:txBody>
          <a:bodyPr wrap="square" rtlCol="0">
            <a:spAutoFit/>
          </a:bodyPr>
          <a:p>
            <a:pPr lvl="0" algn="l">
              <a:buClrTx/>
              <a:buSzTx/>
              <a:buFontTx/>
            </a:pPr>
            <a:r>
              <a:rPr lang="en-US" altLang="zh-CN">
                <a:sym typeface="+mn-ea"/>
              </a:rPr>
              <a:t>Understand the Chinese philosophy behind ingredient pairing and seasoning</a:t>
            </a:r>
            <a:endParaRPr lang="en-US" altLang="zh-CN">
              <a:sym typeface="+mn-ea"/>
            </a:endParaRPr>
          </a:p>
          <a:p>
            <a:pPr lvl="0" algn="l">
              <a:buClrTx/>
              <a:buSzTx/>
              <a:buFontTx/>
            </a:pPr>
            <a:r>
              <a:rPr lang="zh-CN" altLang="en-US" sz="1200">
                <a:sym typeface="+mn-ea"/>
              </a:rPr>
              <a:t>理解食材搭配与调味的中式哲学</a:t>
            </a:r>
            <a:endParaRPr lang="zh-CN" altLang="en-US" sz="1200">
              <a:sym typeface="+mn-ea"/>
            </a:endParaRPr>
          </a:p>
        </p:txBody>
      </p:sp>
      <p:sp>
        <p:nvSpPr>
          <p:cNvPr id="13" name="文本框 12"/>
          <p:cNvSpPr txBox="1"/>
          <p:nvPr/>
        </p:nvSpPr>
        <p:spPr>
          <a:xfrm>
            <a:off x="5566410" y="2353945"/>
            <a:ext cx="5417820" cy="553085"/>
          </a:xfrm>
          <a:prstGeom prst="rect">
            <a:avLst/>
          </a:prstGeom>
          <a:solidFill>
            <a:schemeClr val="accent6">
              <a:lumMod val="20000"/>
              <a:lumOff val="80000"/>
            </a:schemeClr>
          </a:solidFill>
        </p:spPr>
        <p:txBody>
          <a:bodyPr wrap="square" rtlCol="0">
            <a:spAutoFit/>
          </a:bodyPr>
          <a:p>
            <a:r>
              <a:rPr lang="en-US" altLang="zh-CN"/>
              <a:t>Recreate authentic Beijing flavors with your own hands</a:t>
            </a:r>
            <a:r>
              <a:rPr lang="zh-CN" altLang="en-US" sz="1200"/>
              <a:t>亲手复刻地道北京风味</a:t>
            </a:r>
            <a:endParaRPr lang="zh-CN" altLang="en-US" sz="1200"/>
          </a:p>
        </p:txBody>
      </p:sp>
      <p:sp>
        <p:nvSpPr>
          <p:cNvPr id="14" name="文本框 13"/>
          <p:cNvSpPr txBox="1"/>
          <p:nvPr/>
        </p:nvSpPr>
        <p:spPr>
          <a:xfrm>
            <a:off x="5567045" y="2907030"/>
            <a:ext cx="5417820" cy="645160"/>
          </a:xfrm>
          <a:prstGeom prst="rect">
            <a:avLst/>
          </a:prstGeom>
          <a:solidFill>
            <a:schemeClr val="accent5">
              <a:lumMod val="40000"/>
              <a:lumOff val="60000"/>
            </a:schemeClr>
          </a:solidFill>
        </p:spPr>
        <p:txBody>
          <a:bodyPr wrap="square" rtlCol="0">
            <a:spAutoFit/>
          </a:bodyPr>
          <a:p>
            <a:r>
              <a:rPr lang="en-US" altLang="zh-CN"/>
              <a:t>Gain a deeper insight into the differences between Chinese and Western food culture</a:t>
            </a:r>
            <a:r>
              <a:rPr lang="zh-CN" altLang="en-US" sz="1200"/>
              <a:t>深入理解中西文化差异</a:t>
            </a:r>
            <a:endParaRPr lang="zh-CN" altLang="en-US" sz="1200"/>
          </a:p>
        </p:txBody>
      </p:sp>
      <p:sp>
        <p:nvSpPr>
          <p:cNvPr id="15" name="文本框 14"/>
          <p:cNvSpPr txBox="1"/>
          <p:nvPr/>
        </p:nvSpPr>
        <p:spPr>
          <a:xfrm>
            <a:off x="5567045" y="3542665"/>
            <a:ext cx="5417820" cy="553085"/>
          </a:xfrm>
          <a:prstGeom prst="rect">
            <a:avLst/>
          </a:prstGeom>
          <a:solidFill>
            <a:schemeClr val="accent1">
              <a:lumMod val="20000"/>
              <a:lumOff val="80000"/>
            </a:schemeClr>
          </a:solidFill>
        </p:spPr>
        <p:txBody>
          <a:bodyPr wrap="square" rtlCol="0">
            <a:spAutoFit/>
          </a:bodyPr>
          <a:p>
            <a:pPr lvl="0" algn="l">
              <a:buClrTx/>
              <a:buSzTx/>
              <a:buFontTx/>
            </a:pPr>
            <a:r>
              <a:rPr lang="en-US" altLang="zh-CN">
                <a:sym typeface="+mn-ea"/>
              </a:rPr>
              <a:t>appreciate the craftsman’s spirit of focus and dedication</a:t>
            </a:r>
            <a:r>
              <a:rPr lang="zh-CN" altLang="en-US" sz="1200">
                <a:sym typeface="+mn-ea"/>
              </a:rPr>
              <a:t>领略工匠精神</a:t>
            </a:r>
            <a:endParaRPr lang="zh-CN" altLang="en-US" sz="1200">
              <a:sym typeface="+mn-ea"/>
            </a:endParaRPr>
          </a:p>
        </p:txBody>
      </p:sp>
      <p:sp>
        <p:nvSpPr>
          <p:cNvPr id="16" name="文本框 15"/>
          <p:cNvSpPr txBox="1"/>
          <p:nvPr/>
        </p:nvSpPr>
        <p:spPr>
          <a:xfrm>
            <a:off x="271145" y="4156075"/>
            <a:ext cx="11573510" cy="2584450"/>
          </a:xfrm>
          <a:prstGeom prst="rect">
            <a:avLst/>
          </a:prstGeom>
          <a:noFill/>
          <a:ln>
            <a:solidFill>
              <a:schemeClr val="tx1"/>
            </a:solidFill>
          </a:ln>
        </p:spPr>
        <p:txBody>
          <a:bodyPr wrap="square" rtlCol="0">
            <a:spAutoFit/>
          </a:bodyPr>
          <a:p>
            <a:pPr indent="457200" algn="just" fontAlgn="auto"/>
            <a:r>
              <a:rPr lang="en-US" altLang="zh-CN"/>
              <a:t>I remember you've always been passionate about Chinese food culture. Since Beijing is a culinary hub, this offers a fantastic opportunity not only to witness the charm of Chinese cuisines firsthand but also to interact directly with chefs. Through this, you'll gain insight into the Chinese philosophy of ingredient pairing and seasoning. Later, you can try recreating classic Beijing flavours yourself—maybe even cook a meal for your parents. What's more, by hearing the stories behind these dishes, you'll come to value the timeless craftsman spirit embedded in this culinary heritage.</a:t>
            </a:r>
            <a:endParaRPr lang="en-US" altLang="zh-CN"/>
          </a:p>
          <a:p>
            <a:pPr indent="457200" algn="just" fontAlgn="auto"/>
            <a:r>
              <a:rPr lang="zh-CN" altLang="en-US">
                <a:latin typeface="华文楷体" panose="02010600040101010101" charset="-122"/>
                <a:ea typeface="华文楷体" panose="02010600040101010101" charset="-122"/>
                <a:cs typeface="华文楷体" panose="02010600040101010101" charset="-122"/>
                <a:sym typeface="+mn-ea"/>
              </a:rPr>
              <a:t>我一直记得，你对中国饮食文化满怀热忱。北京作为美食重镇，此次正是一个绝佳契机，不仅能让你亲身体验中华美食的魅力，还能与厨师直接交流。通过这样的互动，你会更深刻地理解中式食材搭配与调味的哲学。之后，你还可以尝试亲手复刻经典的北京风味</a:t>
            </a:r>
            <a:r>
              <a:rPr lang="en-US" altLang="zh-CN">
                <a:latin typeface="华文楷体" panose="02010600040101010101" charset="-122"/>
                <a:ea typeface="华文楷体" panose="02010600040101010101" charset="-122"/>
                <a:cs typeface="华文楷体" panose="02010600040101010101" charset="-122"/>
                <a:sym typeface="+mn-ea"/>
              </a:rPr>
              <a:t>——</a:t>
            </a:r>
            <a:r>
              <a:rPr lang="zh-CN" altLang="en-US">
                <a:latin typeface="华文楷体" panose="02010600040101010101" charset="-122"/>
                <a:ea typeface="华文楷体" panose="02010600040101010101" charset="-122"/>
                <a:cs typeface="华文楷体" panose="02010600040101010101" charset="-122"/>
                <a:sym typeface="+mn-ea"/>
              </a:rPr>
              <a:t>甚至可以为父母烹制一餐，与他们分享这份体验。更重要的是，聆听这些菜肴背后的故事，你会领悟到这份烹饪传统中所蕴藏的、历久弥新的工匠精神。</a:t>
            </a:r>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71145" y="722630"/>
            <a:ext cx="5582285" cy="3352800"/>
          </a:xfrm>
          <a:prstGeom prst="rect">
            <a:avLst/>
          </a:prstGeom>
        </p:spPr>
      </p:pic>
      <p:sp>
        <p:nvSpPr>
          <p:cNvPr id="4" name="文本框 3"/>
          <p:cNvSpPr txBox="1"/>
          <p:nvPr/>
        </p:nvSpPr>
        <p:spPr>
          <a:xfrm>
            <a:off x="3364230" y="970915"/>
            <a:ext cx="8203565" cy="553085"/>
          </a:xfrm>
          <a:prstGeom prst="rect">
            <a:avLst/>
          </a:prstGeom>
          <a:solidFill>
            <a:schemeClr val="accent3">
              <a:lumMod val="20000"/>
              <a:lumOff val="80000"/>
            </a:schemeClr>
          </a:solidFill>
        </p:spPr>
        <p:txBody>
          <a:bodyPr wrap="square" rtlCol="0">
            <a:spAutoFit/>
          </a:bodyPr>
          <a:p>
            <a:r>
              <a:rPr lang="en-US" altLang="zh-CN"/>
              <a:t>Experience firsthand the energy and challenges of an educational setting</a:t>
            </a:r>
            <a:endParaRPr lang="en-US" altLang="zh-CN"/>
          </a:p>
          <a:p>
            <a:r>
              <a:rPr lang="zh-CN" altLang="en-US" sz="1200"/>
              <a:t>亲身体验教育现场的活力与挑战（职业体验）</a:t>
            </a:r>
            <a:endParaRPr lang="zh-CN" altLang="en-US" sz="1200"/>
          </a:p>
        </p:txBody>
      </p:sp>
      <p:sp>
        <p:nvSpPr>
          <p:cNvPr id="9" name="文本框 8"/>
          <p:cNvSpPr txBox="1"/>
          <p:nvPr/>
        </p:nvSpPr>
        <p:spPr>
          <a:xfrm>
            <a:off x="5567045" y="1524000"/>
            <a:ext cx="6001385" cy="645160"/>
          </a:xfrm>
          <a:prstGeom prst="rect">
            <a:avLst/>
          </a:prstGeom>
          <a:solidFill>
            <a:schemeClr val="accent4">
              <a:lumMod val="20000"/>
              <a:lumOff val="80000"/>
            </a:schemeClr>
          </a:solidFill>
        </p:spPr>
        <p:txBody>
          <a:bodyPr wrap="square" rtlCol="0">
            <a:spAutoFit/>
          </a:bodyPr>
          <a:p>
            <a:pPr lvl="0" algn="l">
              <a:buClrTx/>
              <a:buSzTx/>
              <a:buFontTx/>
            </a:pPr>
            <a:r>
              <a:rPr lang="en-US" altLang="zh-CN">
                <a:sym typeface="+mn-ea"/>
              </a:rPr>
              <a:t>Understand the methods of basic education and the logic of classroom management</a:t>
            </a:r>
            <a:r>
              <a:rPr lang="zh-CN" altLang="en-US" sz="1200">
                <a:sym typeface="+mn-ea"/>
              </a:rPr>
              <a:t>理解基础教育的方法与课堂管理逻辑</a:t>
            </a:r>
            <a:endParaRPr lang="zh-CN" altLang="en-US" sz="1200">
              <a:sym typeface="+mn-ea"/>
            </a:endParaRPr>
          </a:p>
        </p:txBody>
      </p:sp>
      <p:sp>
        <p:nvSpPr>
          <p:cNvPr id="13" name="文本框 12"/>
          <p:cNvSpPr txBox="1"/>
          <p:nvPr/>
        </p:nvSpPr>
        <p:spPr>
          <a:xfrm>
            <a:off x="5566410" y="2261870"/>
            <a:ext cx="6002020" cy="553085"/>
          </a:xfrm>
          <a:prstGeom prst="rect">
            <a:avLst/>
          </a:prstGeom>
          <a:solidFill>
            <a:schemeClr val="accent6">
              <a:lumMod val="20000"/>
              <a:lumOff val="80000"/>
            </a:schemeClr>
          </a:solidFill>
        </p:spPr>
        <p:txBody>
          <a:bodyPr wrap="square" rtlCol="0">
            <a:spAutoFit/>
          </a:bodyPr>
          <a:p>
            <a:r>
              <a:rPr lang="en-US" altLang="zh-CN"/>
              <a:t>Develop clear expression and patient communication skills</a:t>
            </a:r>
            <a:r>
              <a:rPr lang="zh-CN" altLang="en-US" sz="1200"/>
              <a:t>锻炼清晰表达与耐心沟通的传达力</a:t>
            </a:r>
            <a:endParaRPr lang="zh-CN" altLang="en-US" sz="1200"/>
          </a:p>
        </p:txBody>
      </p:sp>
      <p:sp>
        <p:nvSpPr>
          <p:cNvPr id="14" name="文本框 13"/>
          <p:cNvSpPr txBox="1"/>
          <p:nvPr/>
        </p:nvSpPr>
        <p:spPr>
          <a:xfrm>
            <a:off x="5567045" y="2907030"/>
            <a:ext cx="6000750" cy="553085"/>
          </a:xfrm>
          <a:prstGeom prst="rect">
            <a:avLst/>
          </a:prstGeom>
          <a:solidFill>
            <a:schemeClr val="accent5">
              <a:lumMod val="40000"/>
              <a:lumOff val="60000"/>
            </a:schemeClr>
          </a:solidFill>
        </p:spPr>
        <p:txBody>
          <a:bodyPr wrap="square" rtlCol="0">
            <a:spAutoFit/>
          </a:bodyPr>
          <a:p>
            <a:r>
              <a:rPr lang="en-US" altLang="zh-CN"/>
              <a:t>Cultivate empathetic thinking and adaptive problem-solving</a:t>
            </a:r>
            <a:r>
              <a:rPr lang="zh-CN" altLang="en-US" sz="1200"/>
              <a:t>培养换位思考与解决问题的应变思维</a:t>
            </a:r>
            <a:endParaRPr lang="zh-CN" altLang="en-US" sz="1200"/>
          </a:p>
        </p:txBody>
      </p:sp>
      <p:sp>
        <p:nvSpPr>
          <p:cNvPr id="15" name="文本框 14"/>
          <p:cNvSpPr txBox="1"/>
          <p:nvPr/>
        </p:nvSpPr>
        <p:spPr>
          <a:xfrm>
            <a:off x="5567680" y="3515995"/>
            <a:ext cx="6000750" cy="645160"/>
          </a:xfrm>
          <a:prstGeom prst="rect">
            <a:avLst/>
          </a:prstGeom>
          <a:solidFill>
            <a:schemeClr val="accent1">
              <a:lumMod val="20000"/>
              <a:lumOff val="80000"/>
            </a:schemeClr>
          </a:solidFill>
        </p:spPr>
        <p:txBody>
          <a:bodyPr wrap="square" rtlCol="0">
            <a:spAutoFit/>
          </a:bodyPr>
          <a:p>
            <a:pPr lvl="0" algn="l">
              <a:buClrTx/>
              <a:buSzTx/>
              <a:buFontTx/>
            </a:pPr>
            <a:r>
              <a:rPr lang="en-US" altLang="zh-CN">
                <a:sym typeface="+mn-ea"/>
              </a:rPr>
              <a:t>Practice the sense of responsibility and dedication in nurturing growth</a:t>
            </a:r>
            <a:r>
              <a:rPr lang="zh-CN" altLang="en-US" sz="1200">
                <a:sym typeface="+mn-ea"/>
              </a:rPr>
              <a:t>践行陪伴成长的责任感与奉献精神</a:t>
            </a:r>
            <a:endParaRPr lang="zh-CN" altLang="en-US" sz="1200">
              <a:sym typeface="+mn-ea"/>
            </a:endParaRPr>
          </a:p>
        </p:txBody>
      </p:sp>
      <p:sp>
        <p:nvSpPr>
          <p:cNvPr id="16" name="文本框 15"/>
          <p:cNvSpPr txBox="1"/>
          <p:nvPr/>
        </p:nvSpPr>
        <p:spPr>
          <a:xfrm>
            <a:off x="271145" y="4156075"/>
            <a:ext cx="11573510" cy="2584450"/>
          </a:xfrm>
          <a:prstGeom prst="rect">
            <a:avLst/>
          </a:prstGeom>
          <a:noFill/>
          <a:ln>
            <a:solidFill>
              <a:schemeClr val="tx1"/>
            </a:solidFill>
          </a:ln>
        </p:spPr>
        <p:txBody>
          <a:bodyPr wrap="square" rtlCol="0">
            <a:spAutoFit/>
          </a:bodyPr>
          <a:p>
            <a:pPr indent="457200" algn="just" fontAlgn="auto"/>
            <a:r>
              <a:rPr lang="en-US" altLang="zh-CN">
                <a:latin typeface="Times New Roman" panose="02020603050405020304" charset="0"/>
                <a:ea typeface="华文楷体" panose="02010600040101010101" charset="-122"/>
                <a:cs typeface="Times New Roman" panose="02020603050405020304" charset="0"/>
                <a:sym typeface="+mn-ea"/>
              </a:rPr>
              <a:t>I’ve always remembered that teaching is your dream, and this teaching assistant role could be a wonderful step toward making it a reality. Through this experience, you’ll gain firsthand insight into core teaching methods and build practical skills in classroom management. What’s more, working alongside seasoned teachers will sharpen your communication and collaboration abilities, while engaging with young students will naturally deepen your patience and empathy. Most importantly, by guiding, inspiring, and caring for the next generation, you’ll develop a true sense of responsibility—the kind that lies at the heart of being an educator.</a:t>
            </a:r>
            <a:r>
              <a:rPr lang="zh-CN" altLang="en-US">
                <a:latin typeface="华文楷体" panose="02010600040101010101" charset="-122"/>
                <a:ea typeface="华文楷体" panose="02010600040101010101" charset="-122"/>
                <a:cs typeface="华文楷体" panose="02010600040101010101" charset="-122"/>
              </a:rPr>
              <a:t>我一直记得，教书是你的梦想，而这次助教机会正是迈向这一梦想的绝佳一步。通过这段经历，你将直接接触到核心的教学方法，并积累课堂管理的实用技能。此外，与经验丰富的教师共事将锻炼你的沟通与协作能力，而与小学生们的互动则会自然地培养你的耐心和同理心。最重要的是，通过引导、启发和关爱下一代，你将培养出一种真切的责任感</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这正是教育工作的核心所在。</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3048000" y="323850"/>
            <a:ext cx="6518275" cy="460375"/>
          </a:xfrm>
          <a:prstGeom prst="rect">
            <a:avLst/>
          </a:prstGeom>
          <a:noFill/>
        </p:spPr>
        <p:txBody>
          <a:bodyPr wrap="square" rtlCol="0" anchor="t">
            <a:spAutoFit/>
          </a:bodyPr>
          <a:p>
            <a:r>
              <a:rPr lang="en-US" altLang="zh-CN" sz="2400" b="1">
                <a:sym typeface="+mn-ea"/>
              </a:rPr>
              <a:t>the primary school teaching assistant  program</a:t>
            </a:r>
            <a:endParaRPr lang="en-US" altLang="zh-CN" sz="2400" b="1">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3" grpId="0" animBg="1"/>
      <p:bldP spid="14" grpId="0" animBg="1"/>
      <p:bldP spid="15" grpId="0" animBg="1"/>
      <p:bldP spid="16" grpId="0" animBg="1"/>
    </p:bldLst>
  </p:timing>
</p:sld>
</file>

<file path=ppt/tags/tag1.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8758"/>
</p:tagLst>
</file>

<file path=ppt/tags/tag14.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8758"/>
</p:tagLst>
</file>

<file path=ppt/tags/tag15.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8758"/>
  <p:tag name="KSO_WM_TEMPLATE_CATEGORY" val="custom"/>
  <p:tag name="KSO_WM_TEMPLATE_MASTER_TYPE" val="0"/>
</p:tagLst>
</file>

<file path=ppt/tags/tag2.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BEAUTIFY_FLAG" val="#wm#"/>
  <p:tag name="KSO_WM_TEMPLATE_CATEGORY" val="custom"/>
  <p:tag name="KSO_WM_TEMPLATE_INDEX" val="40492794"/>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40492794_1*i*1"/>
  <p:tag name="KSO_WM_TEMPLATE_CATEGORY" val="custom"/>
  <p:tag name="KSO_WM_TEMPLATE_INDEX" val="40492794"/>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40492794_1*i*2"/>
  <p:tag name="KSO_WM_TEMPLATE_CATEGORY" val="custom"/>
  <p:tag name="KSO_WM_TEMPLATE_INDEX" val="40492794"/>
  <p:tag name="KSO_WM_UNIT_LAYERLEVEL" val="1"/>
  <p:tag name="KSO_WM_TAG_VERSION" val="3.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40492794_1*i*3"/>
  <p:tag name="KSO_WM_TEMPLATE_CATEGORY" val="custom"/>
  <p:tag name="KSO_WM_TEMPLATE_INDEX" val="40492794"/>
  <p:tag name="KSO_WM_UNIT_LAYERLEVEL" val="1"/>
  <p:tag name="KSO_WM_TAG_VERSION" val="3.0"/>
  <p:tag name="KSO_WM_BEAUTIFY_FLAG" val="#wm#"/>
</p:tagLst>
</file>

<file path=ppt/tags/tag24.xml><?xml version="1.0" encoding="utf-8"?>
<p:tagLst xmlns:p="http://schemas.openxmlformats.org/presentationml/2006/main">
  <p:tag name="KSO_WM_UNIT_PICTURE_SUBTYPE" val="b"/>
  <p:tag name="KSO_WM_UNIT_VALUE" val="1186*1582"/>
  <p:tag name="KSO_WM_UNIT_HIGHLIGHT" val="0"/>
  <p:tag name="KSO_WM_UNIT_COMPATIBLE" val="0"/>
  <p:tag name="KSO_WM_UNIT_DIAGRAM_ISNUMVISUAL" val="0"/>
  <p:tag name="KSO_WM_UNIT_DIAGRAM_ISREFERUNIT" val="0"/>
  <p:tag name="KSO_WM_UNIT_TYPE" val="d"/>
  <p:tag name="KSO_WM_UNIT_INDEX" val="1"/>
  <p:tag name="KSO_WM_UNIT_ID" val="custom40492794_1*d*1"/>
  <p:tag name="KSO_WM_TEMPLATE_CATEGORY" val="custom"/>
  <p:tag name="KSO_WM_TEMPLATE_INDEX" val="40492794"/>
  <p:tag name="KSO_WM_UNIT_LAYERLEVEL" val="1"/>
  <p:tag name="KSO_WM_TAG_VERSION" val="3.0"/>
  <p:tag name="KSO_WM_BEAUTIFY_FLAG" val="#wm#"/>
</p:tagLst>
</file>

<file path=ppt/tags/tag25.xml><?xml version="1.0" encoding="utf-8"?>
<p:tagLst xmlns:p="http://schemas.openxmlformats.org/presentationml/2006/main">
  <p:tag name="KSO_WM_UNIT_PICTURE_SUBTYPE" val="b"/>
  <p:tag name="KSO_WM_UNIT_VALUE" val="1186*1582"/>
  <p:tag name="KSO_WM_UNIT_HIGHLIGHT" val="0"/>
  <p:tag name="KSO_WM_UNIT_COMPATIBLE" val="0"/>
  <p:tag name="KSO_WM_UNIT_DIAGRAM_ISNUMVISUAL" val="0"/>
  <p:tag name="KSO_WM_UNIT_DIAGRAM_ISREFERUNIT" val="0"/>
  <p:tag name="KSO_WM_UNIT_TYPE" val="d"/>
  <p:tag name="KSO_WM_UNIT_INDEX" val="2"/>
  <p:tag name="KSO_WM_UNIT_ID" val="custom40492794_1*d*2"/>
  <p:tag name="KSO_WM_TEMPLATE_CATEGORY" val="custom"/>
  <p:tag name="KSO_WM_TEMPLATE_INDEX" val="40492794"/>
  <p:tag name="KSO_WM_UNIT_LAYERLEVEL" val="1"/>
  <p:tag name="KSO_WM_TAG_VERSION" val="3.0"/>
  <p:tag name="KSO_WM_BEAUTIFY_FLAG" val="#wm#"/>
</p:tagLst>
</file>

<file path=ppt/tags/tag26.xml><?xml version="1.0" encoding="utf-8"?>
<p:tagLst xmlns:p="http://schemas.openxmlformats.org/presentationml/2006/main">
  <p:tag name="KSO_WM_SLIDE_ID" val="custom40492794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40492794"/>
  <p:tag name="KSO_WM_SLIDE_TYPE" val="text"/>
  <p:tag name="KSO_WM_SLIDE_SUBTYPE" val="picTxt"/>
  <p:tag name="KSO_WM_SLIDE_SIZE" val="913*371"/>
  <p:tag name="KSO_WM_SLIDE_POSITION" val="23*80"/>
  <p:tag name="KSO_WM_SLIDE_LAYOUT" val="d"/>
  <p:tag name="KSO_WM_SLIDE_LAYOUT_CNT" val="2"/>
  <p:tag name="KSO_WM_SPECIAL_SOURCE" val="bdnull"/>
</p:tagLst>
</file>

<file path=ppt/tags/tag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以便观者理解您传达的思想。"/>
  <p:tag name="KSO_WM_UNIT_TEXT_FILL_FORE_SCHEMECOLOR_INDEX" val="1"/>
  <p:tag name="KSO_WM_UNIT_TEXT_FILL_TYPE" val="1"/>
  <p:tag name="KSO_WM_DIAGRAM_USE_COLOR_VALUE" val="{&quot;color_scheme&quot;:1,&quot;color_type&quot;:1,&quot;theme_color_indexes&quot;:[9,10,9,10,9,10]}"/>
</p:tagLst>
</file>

<file path=ppt/tags/tag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内容观点，以便观者准确地理解您传达的思想。"/>
  <p:tag name="KSO_WM_UNIT_TEXT_FILL_FORE_SCHEMECOLOR_INDEX" val="1"/>
  <p:tag name="KSO_WM_UNIT_TEXT_FILL_TYPE" val="1"/>
  <p:tag name="KSO_WM_DIAGRAM_USE_COLOR_VALUE" val="{&quot;color_scheme&quot;:1,&quot;color_type&quot;:1,&quot;theme_color_indexes&quot;:[9,10,9,10,9,10]}"/>
</p:tagLst>
</file>

<file path=ppt/tags/tag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以便观者理解您传达的思想。"/>
  <p:tag name="KSO_WM_UNIT_TEXT_FILL_FORE_SCHEMECOLOR_INDEX" val="1"/>
  <p:tag name="KSO_WM_UNIT_TEXT_FILL_TYPE" val="1"/>
  <p:tag name="KSO_WM_DIAGRAM_USE_COLOR_VALUE" val="{&quot;color_scheme&quot;:1,&quot;color_type&quot;:1,&quot;theme_color_indexes&quot;:[9,10,9,10,9,10]}"/>
</p:tagLst>
</file>

<file path=ppt/tags/tag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内容观点，以便观者准确地理解您传达的思想。"/>
  <p:tag name="KSO_WM_UNIT_TEXT_FILL_FORE_SCHEMECOLOR_INDEX" val="1"/>
  <p:tag name="KSO_WM_UNIT_TEXT_FILL_TYPE" val="1"/>
  <p:tag name="KSO_WM_DIAGRAM_USE_COLOR_VALUE" val="{&quot;color_scheme&quot;:1,&quot;color_type&quot;:1,&quot;theme_color_indexes&quot;:[9,10,9,10,9,10]}"/>
</p:tagLst>
</file>

<file path=ppt/tags/tag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USE_COLOR_VALUE" val="{&quot;color_scheme&quot;:1,&quot;color_type&quot;:1,&quot;theme_color_indexes&quot;:[9,10,9,10,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9,10,9,10,9,10]}"/>
</p:tagLst>
</file>

<file path=ppt/tags/tag4.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9,10,9,10,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9,10,9,10,9,1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410.8232699560931,&quot;left&quot;:41.275039370078744,&quot;top&quot;:106.22503937007873,&quot;width&quot;:869.624960629921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9,10,9,10,9,10]}"/>
</p:tagLst>
</file>

<file path=ppt/tags/tag43.xml><?xml version="1.0" encoding="utf-8"?>
<p:tagLst xmlns:p="http://schemas.openxmlformats.org/presentationml/2006/main">
  <p:tag name="KSO_WM_UNIT_TYPE" val="a"/>
  <p:tag name="KSO_WM_UNIT_INDEX" val="1"/>
  <p:tag name="KSO_WM_BEAUTIFY_FLAG" val="#wm#"/>
  <p:tag name="KSO_WM_TAG_VERSION" val="3.0"/>
  <p:tag name="KSO_WM_UNIT_ID" val="custom40498758_9*a*1"/>
  <p:tag name="KSO_WM_UNIT_ISNUMDGMTITLE" val="0"/>
  <p:tag name="KSO_WM_UNIT_HIGHLIGHT" val="0"/>
  <p:tag name="KSO_WM_UNIT_COMPATIBLE" val="0"/>
  <p:tag name="KSO_WM_UNIT_DIAGRAM_ISNUMVISUAL" val="0"/>
  <p:tag name="KSO_WM_UNIT_DIAGRAM_ISREFERUNIT" val="0"/>
  <p:tag name="KSO_WM_UNIT_LAYERLEVEL" val="1"/>
  <p:tag name="KSO_WM_TEMPLATE_INDEX" val="40498758"/>
  <p:tag name="KSO_WM_TEMPLATE_CATEGORY" val="custom"/>
  <p:tag name="KSO_WM_UNIT_ISCONTENTSTITLE" val="0"/>
  <p:tag name="KSO_WM_UNIT_TEXT_TYPE" val="0"/>
  <p:tag name="KSO_WM_UNIT_NOCLEAR" val="0"/>
  <p:tag name="KSO_WM_UNIT_PRESET_TEXT" val="THANK YOU"/>
</p:tagLst>
</file>

<file path=ppt/tags/tag44.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8758"/>
  <p:tag name="KSO_WM_TEMPLATE_CATEGORY" val="custom"/>
  <p:tag name="KSO_WM_SLIDE_INDEX" val="9"/>
  <p:tag name="KSO_WM_SLIDE_ID" val="custom40498758_9"/>
  <p:tag name="KSO_WM_TEMPLATE_MASTER_TYPE" val="0"/>
  <p:tag name="KSO_WM_SLIDE_LAYOUT" val="a_b_f"/>
  <p:tag name="KSO_WM_SLIDE_LAYOUT_CNT" val="1_1_1"/>
</p:tagLst>
</file>

<file path=ppt/tags/tag5.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xml><?xml version="1.0" encoding="utf-8"?>
<p:tagLst xmlns:p="http://schemas.openxmlformats.org/presentationml/2006/main">
  <p:tag name="KSO_WM_UNIT_TYPE" val="a"/>
  <p:tag name="KSO_WM_UNIT_INDEX" val="1"/>
  <p:tag name="KSO_WM_BEAUTIFY_FLAG" val="#wm#"/>
  <p:tag name="KSO_WM_TAG_VERSION" val="3.0"/>
  <p:tag name="KSO_WM_UNIT_PRESET_TEXT" val="编辑母版标题"/>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8"/>
</p:tagLst>
</file>

<file path=ppt/tags/tag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5"/>
</p:tagLst>
</file>

<file path=ppt/tags/tag8.xml><?xml version="1.0" encoding="utf-8"?>
<p:tagLst xmlns:p="http://schemas.openxmlformats.org/presentationml/2006/main">
  <p:tag name="KSO_WM_UNIT_TYPE" val="f"/>
  <p:tag name="KSO_WM_UNIT_SUBTYPE" val="b"/>
  <p:tag name="KSO_WM_UNIT_INDEX" val="1"/>
  <p:tag name="KSO_WM_BEAUTIFY_FLAG" val="#wm#"/>
  <p:tag name="KSO_WM_TAG_VERSION" val="3.0"/>
  <p:tag name="KSO_WM_UNIT_PRESET_TEXT" val="署名"/>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24"/>
</p:tagLst>
</file>

<file path=ppt/tags/tag9.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极简汇报通用模板&#10;">
  <a:themeElements>
    <a:clrScheme name="自定义 326">
      <a:dk1>
        <a:srgbClr val="000000"/>
      </a:dk1>
      <a:lt1>
        <a:srgbClr val="FFFFFF"/>
      </a:lt1>
      <a:dk2>
        <a:srgbClr val="041D4B"/>
      </a:dk2>
      <a:lt2>
        <a:srgbClr val="FDFEFF"/>
      </a:lt2>
      <a:accent1>
        <a:srgbClr val="358FFC"/>
      </a:accent1>
      <a:accent2>
        <a:srgbClr val="2690EC"/>
      </a:accent2>
      <a:accent3>
        <a:srgbClr val="13A6E5"/>
      </a:accent3>
      <a:accent4>
        <a:srgbClr val="00BDDE"/>
      </a:accent4>
      <a:accent5>
        <a:srgbClr val="24D3BA"/>
      </a:accent5>
      <a:accent6>
        <a:srgbClr val="55DD95"/>
      </a:accent6>
      <a:hlink>
        <a:srgbClr val="0563C1"/>
      </a:hlink>
      <a:folHlink>
        <a:srgbClr val="954D72"/>
      </a:folHlink>
    </a:clrScheme>
    <a:fontScheme name="主题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C9F754DE-2CAD-44b6-B708-469DEB6407EB-1">
      <extobjdata type="C9F754DE-2CAD-44b6-B708-469DEB6407EB" data="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5NSIKfQo="/>
    </extobj>
    <extobj name="C9F754DE-2CAD-44b6-B708-469DEB6407EB-2">
      <extobjdata type="C9F754DE-2CAD-44b6-B708-469DEB6407EB" data="ewoJIkZpbGVJZCIgOiAiNDc3NzM5MjEyNDkwIiwKCSJHcm91cElkIiA6ICI0NjYyMjA3MjgiLAoJIkltYWdlIiA6ICJpVkJPUncwS0dnb0FBQUFOU1VoRVVnQUFBMEFBQUFIaUNBSUFBQUJPU2p2WkFBQUFBWE5TUjBJQXJzNGM2UUFBSUFCSlJFRlVlSnpzM1hkNEZHWFhCK0F6VzdQWjlGNW9TV2loZDZRcElBRUVWTHFnZ0lvb1lvRVBVR3lBSUNpQ3ZJb0ZwSWtGS1JKRURDcElOVURvQVVKQ1NTQUo2YjF1TnB0c21mbitHRnpXelNha1ROaHM4cnN2ci9mYW5YbjJ6Sm00dmpsNTVpa014M0VFQUFBQUFMWkRaTzBFQUFBQUFLQm1VTUFCQUFBQTJCZ1VjQUFBQUFBMkJnVWNBQUFBZ0kxQkFRY0FBQUJnWTFEQUFRQUFBTmdZRkhBQUFBQUFOZ1lGSEFBQUFJQ05RUUVIQUFBQVlHTlF3QUVBQUFEWUdCUndBQUFBQURZR0JSd0FBQUNBalVFQkJ3QUFBR0JqVU1BQkFBQUEyQmdVY0FBQUFBQTJCZ1VjQUFBQWdJMUJBUWNBQUFCZ1kxREFBUUFBQU5nWUZIQUFBQUFBTmdZRkhBQUFBSUNOUVFFSEFBQUFZR05Rd0FFQUFBRFlHQlJ3QUFBQUFEWUdCUndBQUFDQWpVRUJCd0FBQUdCalVNQUJBQUFBMkJnVWNBQUFBQUEyQmdVY0FBQUFnSTFCQVFjQUFBQmdZMURBQVFBQUFOZ1lGSEFBQUFBQU5nWUZIQUFBQUlDTlFRRUhBQUFBWUdOUXdBRUFBQURZR0JSd0FBQUFBRFlHQlJ3QUFBQ0FqVUVCQndBQUFHQmpVTUFCQUFBQTJCZ1VjQUFBQUFBMkJnVWNBQUFBZ0kxQkFRY0FBQUJnWTFEQUFRQUFBTmdZRkhBQUFBQUFOa1ppN1FRQUFHeU5Ya1VGNTdqU0JDcE41RFJKcEZkYk95RUFFQVlqOXlKbEcxSzJZVno3a3AyL3RkT3BDc054bkxWekFBQ3dEVnphTGk3ek44bzlUa1FrY1NLWk84azhpSkZhT3k4QUVJaGVSZG9jS3M4a0luTHF6bmcvd2ZoUEpibXZ0ZE95QUFVY0FFQTE2QXJaeTFPcDhDSkozWmdXTHpFdFo1UFV4ZG81QVVEOTRBeGMxZ0h1N2dZcXVrd1NSNmJqRjR6UFdHdm5aQTRGSEFEQWc2amoyTWdwcEVsbUF0NWtXaThpa2NMYUNRSEFRNUYva28yWlI1b1V4dThacHVQL1NHUm43WVR1UXdFSEFGQWxWc09lN0VPNkFsR1hqZVE5eHRyWkFNRERaU2poWXVaeG1iK1Q5MU9pYnR1c25jMTltSVVLQUZBVkx1NWpLczhRZGY4UjFSdEFVeVIyWUxwK3h6U2JSbGxoWFB4bjFzN21QaFJ3QUFDVlUxM25rall5TFY4bGo4ZXRuUW9BV0EzVDRYL2tOcEM3czVyS1VxMmR5ejBvNEFBQUtzVWxmMGN5RDZiOVNtc25BZ0JXeFloRm5iOG1JaTc1ZTJ1bmNnOEtPQUNBU3JEbFhNWmV4dThaYStjQkFBMkFYWE55ZjR4TC9ZazR2YlZUSVJSd0FBQ1Y0ckxDeUZES05KOXU3VVFBb0VFUU5YK2VkQVZVSEczdFJBZ0ZIQUJBNWZJalNPWko5cTJ0blFjQU5BeXUvWW1JMHlSYk93OUNBUWNBVUNsT2swS0s1dGJPQWdBYURKazdFUkVLT0FDQUJrMlR4aWhhV0RzSkFHZzRHSko1a2liRjJta1FDamdBZ01ycGkwbmlaTzBrQUtBaGtUaVN2dERhU1JBS09BQUFBQURiZ3dJT0FBQUF3TWFnZ0FNQUFBQ3dNU2pnQUFBQUFHd01DamdBQUFBQUd5T3hkZ0lBQUUxTHFhR29XSnRUWmloeGtMbzVTNzJrSWp0clp3UUF0Z2NGSEFEQXczQkhkZUZLL3FHWXduOVV1bHpUNDM2S2RwMWNCL2R5ZjlKRGpqWG5BS0M2VU1BQkFOU3Y3TExFWDVNK3VhMDZiL0ZzdWlZMlhSTjdPSDNUWTk3VFIvcS9KaGNwSDNxQ0FHQjdNQVlPQUtBZVJXVHYvalRtNmNxcU4xUGhXZHMvalI2YnJvbDlLSGtCZ0cxREFRY0FVRjkrdWJ2czErUlBxdCsrU0plMTl2cWttTUlUOVptVWpUbDU4bVJJU0VoSVNFaG1acWExYzdHczRXY0lqUkllb1FJQTFJc0RxWitmejkxWGl3OXV1elB2OVhiZkJ6bjJmR0RMdkx5OGd3Y1BYcnAwS1RrNVdhMVdpOFZpUjBmSDVzMmJEeHc0Y096WXNXYU5PWTVqR0tZVytkUlRuSWNmSEtBeFFRRUhBQ0M4YXdWSFQyVCtZUEdVajEzUStKYnY4Ni9ETTMrNlhoUmVzYzEzZCtZdTduTFFYbHpWVHF3SERoell0R2xUZVhtNThRakxzdm41K2ZuNStSa1pHYVlGM0lrVEo0NGVQZXJ0N1QxMzd0eGEzMUZ1YnU3ZXZYc2pJaUkrLy94elQwL1BXc2V4eUdBdzdObXpKeUlpWXZ6NDhVT0hEaFUyT0VDamhBSU9BRUI0WVNuL3EreVVuY1NodFdOdi92WFYvRU1XMjVRWlZDY3l2eC90UDYreUlFZU9IUG5xcTYrSXlOblplZFNvVVIwNmRIQjFkUzBySzB0SlNibDA2VkppWXFKcDQ5MjdkeWNrSkl3Y09iSU9OMFN4c2JHLy92cHJYU0pVUWFQUmJOdTJqYTlCNitrU0FJME1DamdBQUlGZHpQczlYNXRXMlZtTzQrNi9KcTZ5WnNjeXZudmNaNmFkMk5GaWhCOSsrSUdJdkx5ODFxOWY3K0xpWWp6VnRXdlhNV1BHNU9YbDFlME9BS0NoUXdFSEFDQ3dhL2xIcXpoYmJsRGZVVjNrWHhkcmM2cG9lYk1vb3J1YmhXNnp3c0xDN094c0lucjg4Y2ROcXpjamQzZjNtbWNOQUxZRUJSd0FOQm1HRW1LMXhKWVRXMDZHOG5zdi92MkhZOHVKMVJKYlJxeVdER1hFYXFueTdyR3FXUnpXWnBSWkZyOGg5cVhxeExsUmROSmlBU2VUeWZnWFJVVkZWWHc4TVRIeGxWZGVNYjQ5ZE9qUW9VUDNudGlHaFlVcEZBcitrZVdwVTZmQ3c4UGo0dUx5OC9PSnlOZlhkK0RBZ2M4ODg0eTl2VDNmZVBueTVhZFBuemJHZWZiWlova1hFeWRPbkQxN3R2RjRXbHJhbmoxN0lpTWo4L0x5NUhKNVlHQmdTRWpJaUJFalJLS3FsanZZdjMvLyt2WHJqVzlYcjE2OWV2VnFJbXJUcHMyR0RSdk1HcXZWNmw5KytlWGt5WlBaMmRsMmRuYWRPM2VlTm0xYW16WnRLb1pWcTlWNzkrNDlmZnAwUmtZR3d6QitmbjREQmd3WVAzNjhnNE5ERmNud3Z2NzY2N0N3TUM4dnJ4MDdkdVRtNXU3WnMrZmN1WE81dWJrS2hTSTRPSGpDaEFuZHUzZXY3TFBDWmxoVVZEUng0a1FpZXV1dHQ0WVBILzdubjM4ZVBIZ3dKU1dGNDdqV3JWdFBtalNwZi8vK0ZTTnpIQmNSRVhIczJMRmJ0MjRWRlJWSkpCSWZINTlldlhxTkh6L2V3OFBEdEtWcC9LRkRoKzdkdS9mbzBhT1ptWm5PenM0REJ3NmNQbjI2bzZNakVVVkhSLy95eXkreHNiRnF0ZHJYMTNmWXNHR1RKMDhXaThWbTEyVlo5dENoUTBlT0hFbE1UTlJxdGU3dTdqMTY5Smc4ZWJLL3Y3OXBzMW16WmlVbEpZV0VoQ3hhdE9qeTVjdWhvYUZ4Y1hFYWpjYlB6Mi9FaUJFVEpreXcrSVc1ZmZ2MmdRTUhybDI3bHBlWFp6QVkzTjNkTzNmdS9QVFRUN2RyMTg2c1plM2kyeUlVY0FCZzR3d2xwQ3NnYlI3cENqaHRudkUxYWZNNFhUNXA4NG4vWDdhc3hwRmxIdFZvWkM2dDlGYlZEVm81ZEozYmZqdi9lbS9TaWpNNW9aVzFURkZmdDNoY3FWUUdCZ1ltSkNRY1BYcDB6Smd4RnV1RGF2cm9vNDhpSWlMNDEyS3gyR0F3SkNjbjc5eTU4K3paczE5OTlaV2RYWFczK1RweTVNam5uMyt1MSt1SlNDUVNxZFhxNk9qbzZPam84UER3RlN0V1NLWFNXbWRvbEorZi8rNjc3NmFsM1hzMnJkUHB6cHc1Yy9IaXhmLzk3My9Cd2NHbUxlL2N1ZlBCQngvdzlTakRNQnpISlNRa0pDUWtIRGx5Wk0yYU5iNit2dFc4WWx4YzNQdnZ2Mitza25VNjNmbno1OCtmUC8vaWl5OGFxOWlIa3lITHNzdVdMVHR6NW96eFNFeE1URXhNelB6NTgwZU5HbVhhc3JpNGVNV0tGVmV2WGpVZTBlbDBpWW1KaVltSkJ3NGNlUGZkZHdjTUdGQXhjNTFPOS9iYmIxKy9mdS83bHBPVDg5dHZ2MTI5ZW5YZHVuWC8vUFBQbDE5K2FSeWJtSnljdkczYnRzVEV4UGZmZjk4MGdrcWxXckpraVRHQ1NDVEt6TXo4NjYrL2poMDd0bVRKa3I1OSsxYThhR2hvNk9iTm00MXZrNUtTTm0vZWZPZk9uZmZlZTgvczNqZHQyclJ2MzM4bWRHZG1abVptWmg0NWNtVHExS2t6Wjg2c0dMejY4VzBYWXpvYUF3Q2dnZElra1NhRkswc2xUUXBwa2psTkdtbHpTRmRBNWZXNThwYk1nL0VheFhUOHZFWWZpaTArdXlsdWRoVU5xbC9BU1VWMnEzdGNzSGpxMHFWTDc3Ly9Qc2R4VXFsMDh1VEpreWRQTm5hWVZUUjc5bXgrRXNQQ2hRdk5UaTFjdUZDbjA0MGJONjU3OSs0dUxpN0Z4Y1dob2FHN2QrOG1vaGRlZU9HNTU1NHp0b3lJaUZpMmJCa1I3ZHk1MDJ3VzZ2bno1eGN2WGt4RVk4YU1tVGh4b3ErdmIzRng4ZkhqeDdkdTNhclQ2Y3c2Nml3cUtTa1pOMjRjRWIzenpqdkRoZzB6UFhYeTVNa1ZLMVlRa2IrL3YwZ2tldTIxMTdwMDZhSldxOFBDd243KytXY2k2dENodzVkZmZtbHNuNTJkL2VxcnI2cFVxcTVkdTc3MDBrdXRXN2ZXNi9WWHJseFp2MzU5ZG5aMjI3WnR2L25tbTZwWEt1Rjc0Snljbk96czdKeWRuV2ZPbk5tcFV5ZVdaYTljdWJKeDQwWitzYmMxYTlZWSsrSHFMME5qRDFtelpzMktpb3JtekpuVHIxOC9zVmg4OXV6WmRldldhVFFhaFVLeGUvZHU0Nzk2blU2M2NPSENtemR2aWtTaWlSTW5qaGd4d3RmWHQ3UzBOREl5OHJ2dnZzdk96cFpJSk92V3JUUDJXaG5qZTNoNHlPWHlCUXNXdEd2WExpTWpZOXUyYldmUG5pV2lvVU9Ibmp4NXNuUG56bSs4OFlhbnAyZDhmUHdYWDN5Um5KeE1SRjkrK1dXSERoMzRPQWFEWWNHQ0JUZHUzUEQxOVgzbGxWZTZkKzh1bDhzVEVoSTJidHdZSFIydFVDaSsvLzU3NDJOOXZvZk0zOTgvSXlQajJXZWZIVFZxbEl1TFMyeHNyREh5MnJWcnUzYnRhdnh4ZmZ2dHQzejExcjkvL3lsVHBnUUVCSEFjRnhzYis5TlBQMFZIUnhQUm5EbHp4bzhmYjJ4ZjAvZzF4Wjdxd3poM1k3cHNya2JiK3RWSU9oSUJvREhndEtTK1RYa251TlNmdU5zZmM5ZGVaYytQWnNPN3NIOTdzU2Q3c2hmSGN0RnZjSGRXYzJtN0tQOGtsZHlzMytxdHRzb05KVlUzcU9Za0JpTFNzV1ZhVm1QeFZLOWV2VDc0NEFON2UzdWRUcmRqeDQ1cDA2WnQzNzY5cE9RQmw2N294UmRmL09xcnI0WU1HY0tQcFhOeWNucnBwWmM2ZHV6SVYyelZpYURUNmI3NDRnc2ltalp0MnJ4NTgvZ2l4c1hGWmZ6NDhTKzg4QUwvdUZhanNYd1hOVkpXVnZiNTU1LzM2dFZMSnBPNXVybysvL3p6L0lJak4yN2NLQ3dzTkRiNzl0dHZWU3BWOSs3ZFY2OWVIUndjTEpWS0ZRcEYvLzc5bHk1ZHluZXFtZlpPVmFHNHVOakZ4V1hkdW5XOWV2V3lzN096dDdjZk1HREEvLzczUDc1YTJyNTkrOFBNTUQwOS9aTlBQZ2tKQ1hGd2NGQW9GRU9IRG4zMTFWZjUyYnNYTDE0ME5nc0xDN3Q1OHliL1NQVGxsMTl1MGFLRlZDcDFkblllT25Ub1YxOTk1ZVRrcE5mck4yN2NXREh6L1B6OGp6Lyt1RXVYTG5LNXZGV3JWaDkrK0tHWGx4Y1JIVDkrM01QRFkrWEtsUzFhdEZBb0ZKMDZkVnE1Y2lYL0VkUHV3QU1IRHR5NGNjUE56ZTN6eno4Zk9IQ2dVcW1VU0NSdDI3WmRzV0tGbTV1YlJxTTVjT0NBMlJYVDB0SmVlZVdWNTU5LzN0UFRVeXFWZHVyVWlmL3pnSWpDdysrUFFMaHo1dzVmdlkwY09YTDU4dVhCd2NGMmRuWUtoYUpidDI1cjFxenAwcVVMRWYzd3d3OFZ2L25WakcvVFVNQUJnUFZva2luN0x5NytNL2JxOCt6Sm51eGhQL1owUC9iU0pPNzZBaTdoQ3k1akx4V2VwN0owSWx0YVdrSXBjYXU2Z1duM0QwTVBXTFJXSmxKVWR1cXh4eDdidG0xYlNFaUlTQ1JTcVZRLy9mVFRjODg5OThzdnYvRFBNYXVwVTZkT0ZROTI3dHlaTHhxcUUrSDA2ZE41ZVhsS3BYTHExS2xtcC9pbmRWcXQ5dGF0Qnp4V3JvN0preWViemRnWVBIZ3cvNEx2V2VGWE51YUg2NzM0NG90bWc3VGF0V3ZIZHdKRlJVVlY4NHB6NXN3eERqZmtlWGw1UGZIRUUveXdNTFZhL2RBeUhEQmdRUHYyN1MxR1RrcEtNaDdrNjZTdVhidUdoSVNZUlhCM2Q1ODhlVEwvN0RVcks4dnM3S0JCZzB4SHFvbkY0c2NlZTR4Ly9leXp6NXIrRUh4OWZWdTJiRWxFcWFtcHhvTy8vLzQ3RVkwYk44NXNqSjFTcWV6V3JadkZPM0oxZFRWYmE3cDU4K1p0MjdhMWVFZjI5dlp6NXN3eGl5Q1JTRjUrK1dXK2lqV3RKbXNVMzZaaERCd0FQQ3ljbGxRM09OVjFLbzdtVk5kSmRaMzB4ZGJPU1hqT01zRVd1WFdYTjN0QUEzZjNSWXNXUGZ2c3M3dDM3ejV5NUVocGFlbldyVnRQbno2OVlzVUtpN05USzFOU1VwS1FrSkNlbnA2ZW5wNlJrY0hYVzlYc051TzdpelFhRFY4ZldDVElzaVlWSDNzWmF3NWpMV1VzRkN5T2MrTHZxSnJKMk52Yjh6MlJaanAzN3N5dmg1ZWNuR3cyc3EzK011UkxhclAwM056Yzh2UHpqWjFQZVhsNS9QQzdnUU1IV3J5ajNyMTdiOTI2bFlodTNicmw3ZTF0ZXFwMTY5Wm1qZmtlT1A3NXI5a3BUMC9QcEtRazR4M2w1ZVh4eGR5T0hUdjRoKyttdEZxdHhUdnEwS0ZEeFdrUS92NytjWEZ4cHQxcC9JK3JSNDhlRmtjSXRHL2YzdEhSVWFWUzNicDFhL2p3NGJXSWI5TlF3QUZBdmRFVlVORVZUaFZEcWhpdU9JYlVjZFpPaUlpSVJBb1N5MGxrUjJJRmllVDMzNHJzR0xFZGllMzQxeVMyNDFKMzFDSzhoN3lGbmRpaDdFRVBVcXVqdWRKQ0FWRlJzMmJOM25ycnJlZWVlKzdiYjc4OWUvYnNyVnUzM24zMzNhKy8vcm82VXdkaVkyTy8rKzY3cTFldjFubzhkRTVPRGovU3ZHS1BsQkgvVzd5T2xFcWwyUkZqejVCeGlEMmZqR25CVk90a25KeWNMQTZWYzNaMnJ1d1M5WmVoeGZKRkxwZno0OC80dDhZaXljL1B6MkpZWTAxbStqeVg1K3JxYW5hRW42UnNjVWthL3FZcTNsRlpXYVh6aEdwM1I4YWJxdXlPK0dwU3BWSlZ2S05xeHJkcEtPQUFRRkRsV1Z6K1Njbzd6ZVdmSWszeVE3cW8ySjZrTGlSeElaa3JTVjBZcVN0SlhVbnFRbEpYNXQ4WEpIVWhxUXVKSDd5S2hCR1h1ck4yNlFRN0Q3eFN5UllMTmRMUmVYRDFHL3Y2K243MDBVZnIxNi9mdjM5L2ZIejhrU05Iek9ZblZuVDE2dFYzMzMzWFlERDQrUGdNR2pRb0tDakkyOXZieDhjblBEemM0a2dwaS9qS0x5Z29xUG9mcVQvR01uVC8vdjBWeTZrYXFXeWlnN0ZNcWY0VVhWTUNabWpHV0pjOGNKa01ZZGZSTU43Ujh1WExMUzVyVWhmOFRUM2tPN0lWS09BQW9NNTBCWlIvbXNzN3hlV2ZJdlh0K3IyV3hJbVVRWXg5RUNtRHlENlFVUWFTc2syTnlyS0hvS3ZyOENvS3VHcE9ZcEF5OG1DWFFUVzk5TXlaTThQQ3dsaVdqWXFLZW1BQnQyblRKb1BCMExadDIzWHIxcGwyMTlWb0ZKMlRreE8vckFQTHNsYi9QY29ud3cvZ3E4dnFLdnprREl2SFUxSlMrQmZHRHEwYUVUQkRNOFpldEl5TURJc04rTVdmK1Y0ckFhOXJla2NDaHVXNXVycG1aMmRYZGtmRy9qL0JOK2UxQ1NqZ0FLQldEQ1dVSDNHdmFGTlpYcTZzcmtRS1VnYVNmU0NqRENMN0lFWVpSUGFCdFZ1YjdTSHI0anFzaGJKenNqcmE0dGxxVG1JWTdqK242czNzTFJLTHhYeDgwMDFGS3g3aGU1THUzTGxEUkNFaElXWVBXeE1TRXFwSTJ5eE8yN1p0ang4L3JsYXJyMTI3eG85WXI0WEtndGNVUDBxZG55Tlp4L0lvTnpjM0x5K3Y0Z05FZm5LdWw1ZFg3UW80QVRNMDQrUGp3NCtLaTRpSWVQTEpKeXMydUhUcEV0OVpaWEZzWDYzNStmazVPRGlVbEpTY09YT0dYNVJFUUIwNmRNak96bzZNakN3cks2dlk1UmtiRzZ0U3FZaUluNDdhMURURlhrY0FxQ1ZXUTNuL2NMZFhzdWVHczBjRDJjdlBjVWtiaGF6ZUdERTVkV0dhdjhCMCtsbzA4SXdvSkZuVVAxelU3WHVteldMR2Z5cTU5TEdKNm8wM3FlV1N5azZWNlV2dXFDN3kveFJwc3kyMjhiWUxmTnpIOHZLa1JKU1ZsZlg3Nzc5YjdDYzdldlFvLzlUSmRGZzZQMmdwTnpmWHRLWHhpVnR4OFgrbWtpUWxKWjA2ZGFwaVpPTndMck00Z3dZTjRqdmV0bXpaVW5Hb0V6ODlvckliZVdEd21nb0tDbXJXckJrUjdkdTNyMktIRU11eU1URXgxWS9HRC9rM2RmcjBhWDVZL2NpUkZuYkllUGdabXVGbnlFWkdSaDQvZnR6c1ZGNWUzcDQ5ZTRob3lKQWgvUDRLUW1FWTV0RkhIK1ZuNWxwY29lUGF0V3UxRHM3M0lwZVVsRlI4UUsvWDYvbDFlbjE4ZlByMDZWUHJTOWd1RkhBQThDQnNHWmU1bjczNlBIdXNOWHRwSXBld2pvb3VDN2EwaDUwL2VUL0Z0RnN1NnZPSGFGaXlxTjl4cHNOYXhuOHFLZHZTZzViWWFNajg3ZHRQYVBHK3hWUDhWbHI4UHhZMzNaS0pGQysxK2JxSzRPWGw1ZDk4ODgyenp6NjdmdjM2OFBEd216ZHYzcng1OC9UcDAydldyT0VYakhWMmRoNHhZb1N4ZllzV0xmZ1JieGN1WE5EcGRBa0pDWHE5WHFsVThuTWsrUTJkdEZxdFZxczllZkxrb2tXTExPNDN4UWNob2wyN2RoVVdGbW8wR241cERDOHZMMzY5aHJpNHVBVUxGbHk1Y2tXbjA3RXNtNUdSc1hmdjNsbXpaaGxYNTYrQ1ZDcjE4ZkVob29NSEQ5NjllMWVuMDhYSHh6L3dVeFV4REROcjFpd2lLaTB0blQ5Ly9wRWpSL2dwaDRXRmhjZVBIMy85OWRmMzc5OWZ6VkJTcWZUWXNXUExseSsvZmZ0MmVYbDVkbmIyN3QyN1AvbmtFNzVpbURScFVpM1NFemJEaWlaTm1zUlhoNnRYcjk2OGVYTlNVbEo1ZVhsQlFjSFJvMGZuenAxYlZGVGs2dXJLTDcwaHJHZWZmWllmei9mcHA1LysvUFBQL0xOYWpVWnorZkxsNWN1WEc1ZU9xNFh1M2JzUEdUS0VpUDc4ODgrbFM1Zkd4TVNVbHBhcTFlckxseSsvL2ZiYjE2NWRFNGxFOCtmUHJ6amh0Q25BSTFRQXFBU25wZXdqWE9adlhNNWhNcFFLRmxic1FNN2RHWmVlakhNUDIrcFVxNmtCWGxNeU5MZXIyR2pCSWdramV6NW9yWWU4ZVJWdCtGOVhCUVVGKy9mdnIvajczc3ZMNjhNUFB6UmRSbVQwNk5HSER4OW1XZmFERHo3Z2o0U0ZoVWtra3RtelozLzQ0WWNhaldiNTh1WEd4bDI3ZHUzVHA4K1dMVnNxaHUzYnR5Ky9seFJmdmhpM1dKZzFhMVpPVHM2cFU2ZGlZMk1YTFZwazNCNksvNkJ4akZUVm5ucnFxYzJiTjJkbVp2SVZoc1c5VUt0andJQUJyN3p5eXViTm0vUHo4OWVzV1dPV2pObkNIMVZ3ZFhWOSt1bW50MnpaWXJvUExEL2NhdFdxVmJXYndTQnNoaFVwbGNwVnExWXRYYm8wTVRFeE5EUTBOUFEvM3owZkg1OFZLMVpVZkNoY2Q5N2Uzc3VXTFZ1MmJKbGFyZjd4eHg5Ly9QRkgwenN5bHY2MXMzRGhRcFpsdzhQRHo1NDl5KzhQWVdSblo3ZG8wYUllUFhyVUxYMWJoUUlPQVA2TDAxSHVNUzdqZHk3N0lBbXhGc1k5RGgwWXIrR01ad2k1OUc0NmZmOFRXeTd4VmJUNU5mbVRhclozbGZtKzNHYTlqOEo4VVM0ei92Nys2OWV2UDNueTVQWHIxMU5UVTR1TGl5VVNpWXVMUzJCZ1lMOSsvWVlORzJhMi9HeHdjUEJISDMyMGZmdjJ4TVJFaVVUU3BrMGJpVVJDUlAzNjlWdTdkdTJ1WGJ0dTNyeXAxV3A5ZlgxRFFrSW1UcHdZRmhabThicnZ2ZmZlNXMyYno1dzVvMUtwM04zZGc0S0MrT05TcVhUcDBxVVJFUkVIRHg2TWpZMHRMaTZXeVdUZTN0NGRPM1ljT1hKa05TdVNpUk1uc2l6N3h4OS9aR2RuT3pnNFZGejVyUG9tVFpyVXZYdjNmZnYyWGJ0MmpkOXYxTTNOclUyYk5vTUhEeDQwcUFielFpWlBudHlpUll2UTBOQTdkKzZ3TE92cjZ6dHc0TUFKRXliVWZmYW9VQmxXNU9QanMySERoc09IRC8venp6L3g4ZkVsSlNWS3BUSWdJR0Rnd0lHalI0ODIrMklJcUZ1M2J0dTJiZHU3ZCsrRkN4ZXlzckowT3Ayam8yTkFRRUMvZnYxcS9iaVpKNWZMRnk5ZVBHTEVpRU9IRHZGN1dzaGtNbDlmMzk2OWU0OGRPN1krNmxGYmdiMVFBWUNJaURnRDVmM0RaZTduc3Y0VWJIMWRzVDI1UGNwNGhUQ2VJMGp1STB6TWg0ZzkwWUh4R2xuVHZWQXJ5aTVMREUzNktGNFZXWFd6b1Q0emgvdk5ybUxyQlhnNCtMMVF2Ynk4ZHV5b3pVS0EwTGcxbkwxUTBRTUgwT1NWcFhFcFAzQ3BPNmlTQWZVMXBtakplSVl3bnNQSmZTQXg5ZlVYdnczeHNndDR2ZDMzY2NYbnJ1Yi9IVjE0WEswdk1EM3JieC9jeFhWb0wvY25YV1dWcmxZS0FHQUdCUnhBazhWUjduRTIrWHZLT1N6TWpBU1pGK003bnZHYlRFNU5jVXIvQTdWMWVxU3QweU9UNlVPMXZsQ2x5eTB6bERoSTNaMWxYbEpHYnUzVUFNRDJvSUFEYUhwMGVWenFEaTdsUjlJSXNhbXoySjd4R3NYNFRTYVB3VTFuY0Z0ZEtDVXVTa2tOTmlvRkFLZ0lCUnhBVTFKNG5rdituc3NNSTY3dWUxTXk1UDRvNHplWjhSNURZaUYzQkFJQWdBZENBUWZRQkJqVVhQb2VMdmw3S3JraFFEVEhqb3pmWk1adk1zbWE0dlkxQUFBTkFRbzRnRVpOWDh6ZDNjQWxiU0s5cXE2aDVMNk0zOFIvbDlnRmFMVGVmUFBOTjk5ODA5cFpBRHdBQ2ppQVJrcGZ6Q1Yrd3lWdEZtQXROOGZPVE9CY3h1ZHBESEVEQUdnZ1VNQUJORHI2SWk3eGF5NXBxd0NsbTJ0L1VlQTg4bmhjbU1RQUFFQWdLT0FBR2hGZEFaZjREWmU4bFF6cXVvYnlIQ2tLL0Q5eTZTVk1ZalpLNGlqa1hoUUEwQWpvaXFoaHpDSkhBUWZRS09nS3VJUXZ1WlJ0ZGQyMGxCRXp2aE9ZZ0huazBFNnczR3lYblM5WGxzRllPd3NBYUNqWWN0TGxrWDJkZG5jVkNnbzRBQnVuemVVU3YrSlNmcWhyNlNheVk1bzl4d1M4U1hiTkJNdk54akYyZmx6QkJXdG5BUUFOUm1raUVUR0tsdGJPZzFEQUFkZ3lRd2wzNXpQdTd2cTZSMkw4bm1IYUxySEY3VXJybDl5WE5IZEptNE1GVXdDQWlMajgwMFFNdWZhemRpSkVtRk1HWUtPNDlOM3N5ZDRDVkcvT1BVVDlqaktkMTZONnE0aHhmNHlJdUxUZDFrNEVBQm9FTG5VSGVUeE9NZzlySjBJbzRBQnNVTWt0OXR4d0x2b04wdWJVS1k2ZEg5TmxvK2lSdytUVVRiRGNHaG4zUjBuUmlrdmJaZTA4QUtBQlVGMG5WVFRqUDlYYWVkeURBZzdBZHVpTHVSdUwySWlCVkhTNVRuRkVka3pyOTBTRExqQytFd1hMclpGaVdzMGhkUnlYOHIyMUV3RUFLMk92THlCRks4Ym5hV3NuY2cvR3dBSFlCSTVMM2NIRnJTQmRYaDBETWI0VG1IYkw4Y0MwbXBqbU03aU1YN21iN3pHT25adjZvaW9BVFJpWHNJNktJa1g5amxvN2tmc1lqdU9zblFNQVZLbjRHbnQ5QVJWZnJXc2N4ODZpam12SnVhY3dXVFVkdWtMMjdGRFM1alB0VnpMTnBsazdHd0I0MkxqVW43anJDNW1BTjVpMkgxbzdsL3RRd0FFMFlKeU91LzBKbC9nTlVkMytPMlZrVE90RlRPQmNqSnFvcGZJc051b2xLamhIN2tORUhWYVRmYUMxRXdLQWg0UGpZcGR4ZDljekxWNW0ycThrUm16dGZPNURBUWZRVUpYY1lLTm1VOG5OdXNaeDZpcnFzcEdVYllUSnFnbmo3cXptNGo4akluTHV3ZmhPWU53R2ttTkhheWNGQVBXakxJVkwyOFdsN2FHeU5LYlRPc2J2R1dzblpBNEZIRUFEeEhLSlgzTzNQeVZPVjZjdzZIZ1RYUEVWTG1rTGw3N24vaEduTGlSMnNHWktBQ0FnUXdscDgwbVhUNFpTa3ZzeXpXY3d6YWFSM05mYWFWbUFBZzZnZ2RIY1phL05vY0tMZFkyRGpyZjZveS9pMGtOSkhVKzZmRTZiUjZ6VzJna0JnRUJrYm94OUFObTNZcFJ0eUxXL3RiT3BDZ280Z0FhRVMvMkp1N1drcmx2Um8rTU5BS0N4d3pJaUFBMkROcHVObVVjNVIrb2FSOUZDMVAxSGN1d3NURllBQU5BZ29ZQURhQUFLenJGWFh5QnRibDNqZUlhSXVtd2tpYk13V1FFQVFFT0ZBZzdBeXJpa3pWenNFdUlNZFF2RE1HM2VZd0lYQ0pVVkFBQTBaQ2pnQUt5SExlZWlYK2N5OTljMWp0UkYxUDFIY2gwZ1RGWUFBTkRnb1lBRHNKS3lkUGJ5VkZKZHIyc2M1KzZpN2o4MXpGbnVBQUJRVDFEQUFWaER3Vm4yeWd6U0ZkUXhETlBpSmFiOXg4VGdQMlFBZ0tZRi83OFA4TEJ4ZDcvbDRwWUpNT2l0MHpyRy96bWhzZ0lBQUJ1Q0FnN2dZZUs0bUhsYzJzNjZobUZrb2g0L2tjY3dZWklDQUFCYmd3SU80R0ZoeTltb1daUjlzSzV4Skk2aW5udklwYmN3V1FFQWdBMUNBUWZ3VUJoSzJFc1RxZkJTWGVQSWZVVzk5MkdETEFDQUpnNEZIRUQ5Szg5aUw0Mm5rdGk2eHJGdkxlcnpPOG05aGNrS0FBQnNGZ280Z0hwV21zaGVlSXJLTStvYXg2V1hxT2Nla2pnSmt4VUFBTmd5RkhBQTlVa1Z6VjRjUjdyQ3VzWng2U3ZxL1N1SjdJVEpDZ0FBYkp6STJna0FORjU1NGV5NVVjSlViNzFDVWIwQkFJQVJ3M0djdFhNQWFJeHlqckJYcHRWNXNUY2k1eDZpM3Z0SmJDOU1WZ0FBMENpZ2dBT29Cd1ZuMklzVGlOUFZOWTV5dVYwUkFBQWdBRWxFUVZSVEYxR2ZNQkk3Q0pNVkFBQTBGbmlFQ2lDMHdrdnNwV2NFcU40Y2drVzk5Nk42QXdDQWlsREFBUWlxK0NwN2FRS3htcnJHY1FnVzlRbkRuRk1BQUxBSWoxQUJoS082emw0WVEzcFZYZU1vMjRqNi9rVlNWMkd5QWdDQVJnY0ZISUJBU3VQWmN5TUVtSE1xOHhMMVA0SFZlZ0VBb0FwNGhBb2doTklFOXZ5VEFsUnZJcm1vNTI1VWJ3QUFVRFVVY0FCMVZwYkdYaHhMMnV5NlJ4SjEyMFpPWFlUSUNRQUFHak1VY0FCMW8xZXhseVpTV1hyZEl6RnRsNUxuQ0NGeUFnQ0FSZzRGSEVCZHNPelZtYVMrWGZkQWpPOEVKbUN1RUNrQkFFRGpod0lPb1BhNDJHV1VkMEtBUUM2OW1NN2ZDQkFIQUFDYUJoUndBTFhFcGUvaDdtNFFJSkNpdWFqSGJtS2tBb1FDQUlDbUFjdUlBTlJLMFJYMi9CUEU2ZXNhUnlRWDlUdE9EdTJFeVFvQUFKb0c5TUFCMUZ4WkdoczVSWURxallocHZ4TFZHd0FBMUJRS09JQWFZalhzcFVta3l4TWdsTmNUVFBNWEJZZ0RBQUJOREFvNGdCcmgyS3N2a3pwT2dFaHlIMUdYYndXSUF3QUFUUThLT0lBYTRPNnVwNXhEQWdSaXhLTHUyMG5zSUVBb0FBQm9lbERBQVZSYnlVMHU3bU5CSWpGdDNpZm43b0tFQWdDQUpnZ0ZIRUQxc0dYc2xSZUkwd2tReW0wZzF1d0ZBSUM2UUFFSFVDM2N6ZmVvTkY2QVFHS2xxT3NXSWthQVVBQUEwRlNoZ0FPb2hwekRYT3AyUVNJeDdWZVF6Rk9RVUFBQTBHUmhJVitBQnluUFlrLzNKMzJSQUtGYytvcjYvaWxBSEFBQWFOclFBd2RRTlk2Tm1pVk05Y1pJUlYwM0NoQUhBQUNhUEJSd0FGWGhFcitpZ3JPQ2hHTGF2RTkyelFVSkJRQUFUUndlb1FKVXJqU2VQZDJmT0lNQW9SdzdpZm9kSTBZc1FDZ0FBR2p5MEFNSFVDbjIyaHhocWpjU2licHNRdlVHQUFCQ1FRRUhZQm1YK2lNVlhSWWtGQk00Rnp2V0F3Q0FnUEFJRmNBU2JUWjdxaS9wVlFLRWt2dUlIbzBra1Z5QVVBQUFBRVRvZ1FPd2pMdjVuakRWR3hIVDdrTlVid0FBSUN5SnRSTUFhSGp5L3VFeWZ4Y21sR05ueG5lU01LR2c0ZUhLVlBxOFJFNnJzWFlpQUVDTVJDYnhDR0FVTHRaTzVDRkJBUWZ3WDZ5R2pYNURxR0NpRHA4SkZRb2FDRjFxVlBtTncrVUo1d3g1ZDdreVlicHBBVUFvak1KRjR0MUczbTZJWFlmaFlyY1cxazZuSG1FTUhNQi9jTEZMdUx2ZkNoUEwrMGxSdCsrRkNRVU5nUGIycWFMOTc3UEZXWXhNcWVnNVFlemFYR1R2S2xLNmt4aC9DUU0wQUJ6TGx1U3hKYm42ekZ1YUsvdUlTT0lUN1BUVWNtbnpidGJPckY2Z2dBTXdVWEtMalhpVWlCVWdGQ01SUFhvUksvYzJHcVZudmxjZFhNVW9uQjBHdjZib05abVJLYTJkRVFCVWlpM0pMVDIvby9Uc2oxeDVpWExJR3c1RDUxbzdJK0doZ0FPNGp6My9CQlZlRkNRVTArb05wdDB5UVVLQjFXa3U3eXYrN1YySlQzdlg2WnRGVGo3V1RnY0Fxb1V0eWlqY1BWZVhHcVhvTWQ1cDNLZldUa2RnbUlVSzhLL3N2NFNxM2tqaXpBUXRGQ1lVV0pzaFA2WDRqMld5dG8rNXZ4Nkc2ZzNBaG9pY2ZkMW1oOW8vTWtOemVaL20waS9XVGtkZ0dMb0JRRVJFbklHTi9WQ29ZRXliOTBuaUtGUTBzQ1pXWDdqN0RiSFMzV1h5T211bkFnQzE0VGg2c1VHVlhYeGd1Y2plVmQ1aHVMWFRFUXg2NEFDSWlMaTBuNmswVVpoWWNtK214VXZDaEFKcjAwVHUxV2ZjZEo3eUpTUEhvRGNBVytVeTVTdUpUenZWNGJYVWlJYU5vWUFESURLVWNuR2ZDQldNYWZtcVVLSEE2a292N1pFRjlaZjZkN0YySWdCUUo0NGpGaG55N3BiZlBHenRSQVNEQWc2QXVNU3ZTWmNuVEN5eEE5UGlSV0ZDZ2JVWmNoUDE2VEdLSGhPc25RZ0ExSldzVlIrUjByMHMraTlySnlJWUZIRFE1R2x6dWNSdmhBckd0SGlSeEE1Q1JRUHJLcjk5a3BFNzJIVVlZZTFFQUtET1JHSlpRQjlkV295MTh4QU1DamhvNnJpRUw0Z1ZhQ3NrUnNxMGVsMllVTkFBNkhQaXBYNGRTU0t6ZGlJQUlBQ1JrN2VoTUpVNElWYjZiQUJRd0VIVHBpL2lVbjRVS2hqak41bGtIa0pGQTZzejVDWXc5azFsWDBXQVJrL3M2RVVjMTJoMndFTUJCMDBhZDNjRHNXVkNSV01DM3hRcUZEUUUrdndVa2NMWjJsa0FnREJFRGg1RXhHcUtyWjJJTUZEQVFSTm1LT0dTdGdnV3plc0pzbTh0V0RSb0NBdzZJc2JhU1FDQVFFUmlJaUpXYiswOGhJRUNEcG91TG5rYjZRWDdVMHdVdEVDb1VBQUFBRlZEQVFkTkZpdmc1Rk55NlV0TzNRV0xCZ0FBVUNVVWNOQlVaZjFKdW55aGdva3crZzBBQUI0aUZIRFFSTEYzdnhVc2xySXRlWTRVTEJvQUFNQ0RvSUNESmtsMW5Rb3ZDQldNQ1hoRHFGQUFBQURWSWJGMkFnQld3Q1dzRXl5VzJKN3hteVJZTkdnS1ZIY3A0dTE3cTRsMi9UL3lHMlR0aEFEQTlxQ0FnNmFuUElQTDNDOVVNTVozUERGU29hSkJrNUFkU1psbjdyMU9QWVlDRGdCcUFZOVFvY25oa2pZVGNVSkZRL2NiMUJpcnUvOWFYMnJOVEFEQVpxR0FneWFHMVhESjN3c1dUZTVEcnYwRml3YU5UM2tCaFkyZ3Y4YVM0ZDhOUDNLdjB2Vk45eHZjUFVBcFIrNi9qVmhJdTd0UVlleERUeFFBYkF3ZW9VTFR3cVh1SUVPSlVORVkveWxZcVI4cVZaWkxCeWRTMFcwaW9rT1R5UzJZVW8rVE92MC9iYlRGZE93RmtqbFJzOGZKVUVaSkI0bUkvaHBQSS9lUVcwY0JjOUhwZEh2MzdqMTY5R2g2ZXJwRUlwa3paODZvVWFNZWVBb3Npb2lJV0xac0dSRnQzNzdkeDhmSDJ1bFVxcWlvYU9MRWlVVDAxbHR2alJneG9qb2ZtVFZyVmxKUzBzaVJJeGN1WEZqL0NVS2RvSUNEcG9WTDJpeGdOTWJ2R1FHalFXT1RldXhlOVVaRU9aR1VFMWxwUzIweEpmeG04cmFRYnUrbXZpdXFpSDM1OHVWMzNubW5zck1EQnc3ODhNTVBqVy8xZXYxNzc3MFhGUlZsZkZ0UVVQREFVL1dFNHppR3daODlBSFdGQWc2YWtyeVRWSm9nV0RUSHpxUnNJMWcwYUh4YVAwTUoreW45WkkwLzZCUkkzWVRjbWUzSWtTTjhpVFpqeG95eFk4ZUt4ZUxTMHRJSG5oTGNpUk1uamg0OTZ1M3RQWGZ1M0hxNkJFRFRnUUlPbWhBdUkxVEFhSmkrQUE4MitGdmFXZk1ub1FQV2t0eTFtbTBYTEZnUUZCUmtkdERSMGRIMDdkV3JWNG5JMzk5Lyt2VHAvQkY3ZS9zSG5oTGM3dDI3RXhJU1JvN0VxdGNBQWtBQkIwMEdwK015dzRRTHh6QitrNFdMQm8wVVYyRytzOHlaMmt5aFRuTkk0VW42VXJxeGhXSjNrRHJ0UDIxWWJmV3YwTHg1ODdadDIxYmRScTFXRTVIRjBWcFZuQUtBaGd5elVLSEp5UDZiREdyQm9yay9SaklQd2FKQlkzWHJ4Lys4bFNqb2liM1VleWtwUEltSUpQYlVaUjQ5ZVpDVWZsVjlTaUJWakR6RG9MU0dqT000dlY1djdTeWd3VUVQSERRVmJQb2VBYU14L3BpK1lFMWNlUW1uTGVXMHBaeFd3Mm5WbkZiRGFVczVyWnJWYWpodEtlbkxPTDJXTStqSW9PZFlIUmwwbkVILzcvOXFPVlpQQmoxbjRJL3JpTlgvZTFaSEJ0MjlzMW8xRVltVTduWEs4dHJYRlAzTmY0NzBYME91SGN5YjJiblQ0STMwNTFQM2p5UWRwUGk5RkRTeFRsY24wbWcwVHoxMVAreWxTNWRDUWtLSVNLbFU3dHExcTdKVCsvZmZYK1k2TFMxdHo1NDlrWkdSZVhsNWNyazhNREF3SkNSa3hJZ1JJcEdGUC82dlg3LysxMTkvUlVkSDUrZm5pMFFpRHcrUFhyMTZUWjgrUFRjMzk1VlhYakUyTzNUbzBLRkRoL2pYWVdGaENvV0NpRmlXUFhIaXhPSERoMi9mdnExV3E1MmNuSm8xYS9iNDQ0K1BHVFBtZ2JlWmtaRng2TkNoeTVjdnA2YW1scGFXT2pnNEJBY0hUNXc0c1Z1M2JxYk52djc2NjdDd01DOHZyeDA3ZHFTbXB1N2F0ZXZ5NWN1RmhZV3VycTc5Ky9lZk1XT0drNU5UeGVCeGNYRjc5KzY5ZHUxYVVWR1JrNU5UejU0OWpjK2FxOE5zSG1oNGVQaUJBd2NTRWhMS3lzcDhmWDBIRGh3NGVmSmtwVkpwK2hGK0htaElTTWpDaFF1M2I5OSs1TWlSN096c2NlUEd2ZmJhYTN3RGp1TWlJaUtPSFR0MjY5YXRvcUlpaVVUaTQrUFRxMWV2OGVQSGUzaFU5VmVsOGVybDVlVStQajZQUHZyb3BFbVRxdi9FL1BMbHk3Ly8vdnVOR3pkVUtwV1RrMU53Y1BEWXNXTzdkKzl1MnNiMGh4d2JHN3R6NTg3cjE2K1hsNWNIQlFWTm5UcTFiOSsrUkZSV1ZoWWFHdnJQUC85a1ptYks1ZkxPblR2UG1ER2o0akNBek16TVgzLzlOVEl5TWpNelV5d1d1N3E2ZHU3Y2VmcjA2ZWd0TnJLWkFxN1VVQjVma3BWZlhsS2dWWmNaZE5YNEJJQUpWc3NWbEpCa29ERFJHQWxUN2sxSlo2clJ0QWFrSW5GN0ovODJqajR5a2MzOGh5azRRMzRLVzVMRHF2TlpUUkduS1dSTGkxaE5JYWNwWWpWRmJDbi9vcEFyRjY0bnRUN29WQlRhaDdURjVzY1ZYaFE0M3ZKSFBIdVNSM2ZLdlhML3lLbDVkR29lRWRHVGg4aTljejFtVzdralI0NTgvdm5uZk4rUFNDUlNxOVhSMGRIUjBkSGg0ZUVyVnF5UVN1OXZRS0xUNmI3ODhzdS8vLzdiOU9NcEtTa3BLU25EaGcwemJXbVJWcXRkdkhqeGxTdjNibDhrRWhVV0ZoWVdGcGFYbHord2dJdUxpM3Z6elRkWmxqVit0cmk0K1B6NTgrZlBuMy83N2JlSER4OWU4U05SVVZGTGxpelJhRFQ4MjV5Y25OOS8vLzN5NWN2cjE2L25xMG1qWDM3NVpldldyY2EzK2ZuNVI0NGNPWFBtek9USnRSaytzWGJ0V3RNZlVYSnk4czZkTzArY09MRjI3Vm92TDYrSzdiLzg4c3VEQncrYTFjckZ4Y1VyVnF6Z1J5N3lkRHBkWW1KaVltTGlnUU1IM24zMzNRRURCbFR6NmovLy9QTS8vL3p6MldlZlZWMzI4ZVgxK3ZYcnc4THVEVUVSaVVRRkJRVm56cHc1YytiTXRHblRubi8rK1lvZk9YMzY5TWNmZjJ6c09MeCsvZnJpeFl2ZmV1dXQvdjM3di8zMjIvSHg4Znh4clZaNzVzeVp5TWpJZGV2V3RXN2Qydmp4czJmUHJseTVVcXZWOHBmVDZYUVpHUmtaR1JtREJnMUNBV2ZVMEg5UEpKZm1uc2k2SHBtZmtGS2FaKzFjd01aSkJWMXhOK1dDa05IK0swRHAyY010Y0tSdk53KzVZeldhMnhpMktNTlFtR1lvem1SVk9RWlZEcXZLWmxVNUJsVTJxOHJteWxUV3prNElaWGtXcWpjaWNnMnU2bE9lM2Y1VHdCbXA3dGE2Z0ZNb0ZFZU9IQ0dpeFlzWG56OS92bGV2WHF0V3JUS2VyZUlVRVowL2YzN05talZFTkdiTW1Ja1RKL3I2K2hZWEZ4OC9mbnpyMXEyUmtaSGJ0bTJiUFh1MnNmSHExYXZEdzhQNTVVc21UcHpJOTZiRXg4Zi8rZWVmRE1NRUJBVHcxNW85ZXpZL2ljRnNqYkZkdTNaZHVYS0ZZWmlYWDM1NTFLaFJDb1VpTHk4dk9qbzZKaWJtZ2ZlbzBXamtjdm1ZTVdNR0R4NGNHQmpJTU15dFc3ZldyRm1UbnA2K1ljT0dRWU1HbWRWa3BhV2xLMWV1N05tejUvUFBQKy92NzUrVmxiVjU4K2F6WjgrbXBLU0Vob2JPbURIRDJKSy9XU0pxMzc3OXpKa3pnNE9ERFFiRHhZc1hOMjdjK09PUE5YN0d2WC8vL3NURXhCa3pab1NFaExpN3UyZG5aKy9idHk4c0xDd2pJMlBWcWxWZmZQR0ZXZnVFaElUazVPVDU4K2NQSHo2Y1pkbWNuQnkrVmx1OGVQSE5temRGSXRIRWlSTkhqQmpoNit0Yldsb2FHUm41M1hmZlpXZG5yMXk1Y3QyNmRlM2F0YXQ0OVlTRWhHblRwbzBZTVlLLyt0NjllLy80NDQvVTFOUlZxMWI5NzMvL3F6cjVyVnUzOG4ybDA2ZFBIelpzbUl1TFMxWlcxcTVkdS83NjY2K2ZmLzY1WGJ0Mmp6enlpR243a3BLU3p6NzdiTUtFQ1JNbVRCQ0pSQmN2WHZ6bW0yL1VhdldtVFpzaUlpTDQreG95WkVoeGNmSGh3NGUzYjk5ZVhsNitkZXZXVHovOWxQKzRXcTMrOU5OUHRWcHQyN1p0NTgrZkh4Z1lxTlZxVTFOVER4OCtiUFp2czRscm9BVWNTOXlGdkRzSDBpSnZGS1ZhT3hlQWh5MVJuWk9venZrMTVmelQvcjBtdG5qRVFXSm43WXhxZ3lzdE1CU2s2Z3RTRFFXcGhvSVVRMEdLb1NEVlVKaE9UYllIdmVxcENhSmE3cWc3Zi83OGlnZnJ1TUNzVHFmalN3clQvaFVYRjVmeDQ4ZnI5Zm90VzdhRWhZWE5tREdELzIwYUhoN09WMjlUcDA2ZE9YT21NVWpIamgwN2RxeldETnhMbHk0UlViZHUzU1pOdWplejI5UFRjK2pRb1VPSERuM2daMzE5ZmJkdTNXcmFnOVd4WThkNTgrYTk4ODQ3YXJVNktpcXFZbTNSdjMvL3BVdVg4c1ArbWpWcnRtVEpraGRmZkRFckt5czhQTnhZd0dtMTJnMGJOaEJSMjdadDE2NWRLNWZMK2VPREJ3OXUzNzc5bkRselNrcHF0aDc0blR0M2xpNWRPbWpRdlgxdi9mMzkzM3p6VFlsRXNtL2Z2cGlZbUt0WHI1bzk4STJQajMvaGhSZU1LeXI3Ky92elQ1eHYzcnpKUDVEbEgza1RrYk96ODlDaFE3dDI3ZnJLSzY4VUZ4ZHYzTGl4WWpsWThlcno1czFqR09iQWdRUFhybDJMaW9ycTJyVnJaWmtuSkNTRWhvWXlETE5zMmJJZVBYcndCMzE4Zk9iUG41K2JtM3Zod29WZmZ2bkY3SWRjV2xvYUVoSXlhOVlzL3Uyd1ljTzBXdTBYWDN5aFVxbk9uajA3Zi81OC9yNzRpakFqSStQSWtTT1hMMTh1S3l1enM3TWpvaHMzYnZCcjJjeVpNNGZ2bHJPenMydmR1clZwRngwMDBFa01ITkhtTzBkWDMvZ2QxUnMwY2IrblhYcjF3cFlUV2RldG5VaVZXSU9oSUVVYmYwWnpjWGZKMzJzS2Q3Mlp0K0hwN0pYZHMxZjF6ZHM0b2VpWGVTV0hQOU5jM0syOUUySElTMm9TMVp1OUQ4bWNMUnpQdjFIVnAzS2pMQjkzTWU5TmVRaE9uejZkbDVlblZDcW5UcDFxZG9wL1FxZlZhbS9kdXNVZkNRME5KYUtBZ0lBWFhuaWhkcGZqZjIxblpXWHBkRFgrZW5oNWVWVjgvdGlwVXlmK1JYcDZlc1dQdlBqaWk2YVROcVJTNmFPUFBzby84elUraWoxejVreFJVUkhmYTJpczNuZytQajVQUC8xMFRmUHMzcjI3c1g0eWV1NjU1OFJpTVJHZE8zZk83SlJjTGpjZHBNZzdjT0FBRVhYdDJ0Vll2Um01dTd2ekQzWmpZbUt5c3JMTXp2Ym8wYVBpMVdmTW1NRS9uejE3OW13Vm1mTlBUbnYyN0dtczNvejRMOFBObXpjci9vdWJNbVdLNlZ0akxlN3Q3VzIyamd4Zi9IRWNaL3lYeFg4ZitDR1lWU1FHRGE0SGppVnVROXpmeDdJZTNITU8wQlNvRGVWZnhSMk1La3g2cmMzd0JqSTJqaTNPMHFYSDZOSmlkT2t4aHR3RVEzNkt0VE5xWU1SMjlPd05JcUw4Ni9UWE9OTC9PMkpQVzBSMzlsQnJTOE9uY2k1VDF2bi9IQm02alZwVWErK2p0OTU2cTJMUGhMdDduYVpmOEVPc05CcE5GWU85OHZMeStBNnR1TGc0dnBmRjRzeUc2aGcwYU5EVnExZlQwOVBuelp2My9QUFA5K25UcDZhellsbVdUVTFOVFU1T3p2Z1h3ekFjeHhrSHVoazVPRGkwYXRYSzdDRGZ2OFZ4SEQ4SGdvaWlvNlA1eGwyNmRLbDR1VnAwQmZYcDA2ZmlRU2NucDVZdFd5WWtKQ1FsSlptZENnZ0lNRnZNTHk4dmp5OW9CZzYwUEphM2QrL2UvRFBmVzdkdWVYdDdtNTJxMk43RnhhVlZxMVlXcjI2Sy96SkVSVVdOSFR2VzdKVEJZT0QvdDdDdzBOUFQwM2hjS3BVMmI5N2N0S1dkbloyam82TktwV3JYcnAzWjk4VDRRWDVGRy82WnRhZW5aMDVPenBkZmZwbWFtanB1M0RnM043Y3FNbXl5R3NUdkExT28zZ0FxQ3MrK2thVE9lYi9qT0UrNWhZbHk5WTFWNStsU292UVoxM1dwMGJyMEdMWWs5K0huOEFBU21VanV3Tno3UnlreWZTR3pKN0dVa2NoSUxHWEVNa1lpNVYvd0I0MHZMSnlWMmVlc3J0dTRTYmVPMUhrT1hWbDcvOGk1OThteEZYbi85M2Q1VVR5ZG1QMmZJeTJmcUdiMXhoY2ZGV2Z3MVJFLzRvcGxXZVB2MUlyNEFlWlpXVmtjeHhGUnk1WXRhMzI1TVdQR0pDY24vLzc3NzdkdjMxNjhlTEdQajgvbzBhUEhqQm5EMTFKVjArbDB1M2Z2UG5EZ1FEVjNBTE00NmRMWXg4WlhKRVNVbloxTlJINStmaFViRTVGRVV1TmZuYzdPbGpwbC96MWU4ZWRzV2cveCtJcTVpcXlNUFpHRmhZVjF2TG9wNC9DN0t2cEgrUytEa2F1cmE4VVNYS0ZRcUZTcWluOWF5R1F5L29XeCsxTXFsWDc0NFljclZxekl5c3Jhdlh0M2FHaG92Mzc5eG8wYlo3R1lic29hVmdGM091Y1dxamNBaSs2cWM4SlNMNzBVOU9CUlFYWEg2VFM2bENoZDJqVmQ2alZkU2hTck1uOGk4MUJKN2NRT0hpSUhUNUc5aTBqcEpsSzZpNVJ1SWdkM2tZT0h5TjVWcEhRVE9UWGdXV250bi85UEFhZlgwTUZ4MVBaWmF2VVVlWGFuL0JoS09rUTN0bFQ0VkMyZlJRcUZyOG1DZ29JMmJ0eFlkY3V5c2pMK0JmOG9zSFpFSXRFYmI3enh4Qk5QL1BycnIrSGg0Wm1abWQ5OTkxMW9hT2c3Nzd4anNlUEtOTThsUzVaRVJrYUtSS0wrL2Z0MzdkclYzOS9mMjl2Yng4ZG55cFFwVmRjbFZTc3ZMNitpVU9NcXJzLzhJSlgxS2ZJL1FPTkRRNk9LUjR6RjVRTjdPaXMycU9uVlRmRTNPMzc4K0RsejVsUjlYUUcxYTlmdSsrKy9QM2p3WUZoWVdGSlMwdW5UcDArZlBqMW8wS0IzM25uSDdJbDJVOWFBQ2ppV3VPMkpwNnlkQlVERDlWZjZsV0UrblZzcXpmODBGNFErSzFaNzk1SStQVWFYR3FYUHZsTWZsNmdDSTFOS2ZOcUozVnBLM0Z1S2xHNGlCdytSZzd0STZTRjJhMTZOVDl1YXVKMFV0N09xQnJXZDBDQVVma1cwek14TWxtV3JMaGVNWFRzVngxM1ZWRkJRMEtKRmkxNTc3YlUvL3ZoajU4NmR4Y1hGSDMvODhROC8vT0RxV3VtdVl1Zk9uWXVNakNTaUpVdVdtRDFZck1Wd09sTjg1NSt4MDh0TU5YdjdxcE5QYW1xcWFlZFpGWXcvaDR5TURJc04rRjVEaTcxM2RibTZrNU5UWGw2ZXhkR0U5VW9xbFQ3MTFGTlBQZlZVVEV6TWp6LytlUFhxMVZPblR2bjUrUm5uUmtBRG1zUVFrUk9iWFY1azdTd0FHaTZXdUI4U3d3VU15SldyeTI4Y0x0Ny9mczVuaitaOTg2VHFqK1dheTc4K2hPcE43TnBjM202SS9ZQ1pUayt2Y0p1MTAvUGRzMTVMcnJpOXZOdDV3bXJsNE5jVXZhZklnNGRKbTNkdkROVmIrT3UxK1ZURVcxUmU0eEpCUVB6ZVhHcTErdHExYTFXMzlQUHo0NGRxblRyMTREKy8rWDRnNDVNeWl4d2NIS1pNbWJKczJUSitNdVBseTVlcmFNeVBWSE4wZERTcjN0TFMwc3dlNnRWVVFFQUFYNVdtcEZnWTRubmhRbzFYRVRMTytUQjE3ZG8xbFVwRlJKMDdQM2lsR0I4ZkgzNG9XRVJFaE1VRy9HUmVrVWhVY2ZKdmJHeHNGVmV2ZXJJdy8yVzRldlZxWFhvMDY2SlRwMDZyVjYvbUo2WlU1MnZXZERTZ0F1N3ZqS3ZWYUFYUXBFVVhKaGZwU3VzVWd1UDBhZEhxZnpia2I1bWEvVW12d2wxdmFDTDNzc1daZ3FWb1JpUVJld2JKTzR4UURuN05lZExuN3EvLzd2MWhqTWVDWXk3VE5qbU9mRmZSNnhscHkxNTEzZkNnd1VyWVIra25hL1BCNGdTNjlrMDEydFdYUVlNRzhSMXZXN1pzcVZnSmxaU1VKQ1FrOEs5RkloRy9XRzVrWk9UUm8wY3Joakl0MS9qUlRybTU1bU1vamM5aGpRSURBL2tYRldjaG1PS2ZLcGFWbFprbHVYMzc5bXJjWlZXTXkrRnUzcnpack9LOGVQRmlaU1ZVRlk0ZVBacVltR2g2UktmVGJkcTBpUitXeDArRGZhQW5ubmlDLzFFZlAzN2M3RlJlWHQ2ZVBYdUlhTWlRSVdhekgvZzEveXE3dWtLaHFQcnFnd2NQNW4vSTI3WnRxM2cyT1RtNTRwQzdPcXI0ZlJDSlJIeEpYZlgzb2FscEtBVmNWbG5SZFN3YUF2QWdCbzZOeUxId3gzUTFQcW5UM2o1VkhMWTBaODJBdkkwVFNvNnQweVZIRW1zUVBrVWlScTZVdFJua01HeSsyNnlkM2t1alBPWWVkSm42dGNQai8yZlhaWXpFSjVna3N2cTRhRVBrUDRTYzI5eDc3ZG1EdXJ4SjlwYUhuNVBNaVlKblVzc24vbjNyUXEwblZmTWlhV2xwOFpiVVpmZE1MeTh2ZnNwaFhGemNnZ1VMcmx5NW90UHBXSmJOeU1qWXUzZnZyRm16cmwrL3Y3VE5jODg5eDg5NVhMTm16ZnIxNitQajQ4dkt5b3FMaTgrZE83ZG8wU0xUdXFGRml4WjhYODZGQ3hkME9sMUNRZ0tmNU50dnYvM2pqei9ldlh1WFpWbU80ekl5TXI3NTVodisxN2JaVGsxbStCVnJkVHJkcWxXcitPa1U2ZW5wYTlhc09YLytmQzNtR1pnS0RBemtlL1hPblR1M2RPblN1TGk0c3JLeTdPenNQWHYyTEZ1MmpMK1JtbHE0Y09IQmd3Y0xDd3RMUzB1am9xTGVldXN0ZmdMdnJGbXpxcmsrN2FSSms1bzFhOGF2bkx4NTgrYWtwS1R5OHZLQ2dvS2pSNC9PblR1M3FLakkxZFgxNVpkZnJ0SFZaODZjYWJhWGw1bkhIbnVNNzRRTEN3dGJ0V3BWUWtJQ3k3SjZ2ZjcyN2RzYk4yNmNNMmRPY2JHbFphdnI0T3paczIrOTlkYnAwNmY1eGZiS3k4dFBuejU5N05neEl1clZxNWV3MTdKcERXVU0zSVc4aHozbUJzQkczU2hPSGVWWDFXODFVNXkyVkh2blZGbk0zK1d4Si9qOVBlc0pvM0NXQmZTVnRld2xhOVZMNHRlcC9pNWtTK1N1Tk9vMytuc0tTUlEwZkJkSkZOVGpYY3E5U3FmbVV0RzlyWVJJNWtTRHZxVG0vKzc0RkxHUVVvL1JpRitxdi96YjJyVnJMUjdmdVhObnhiRlExVGRyMXF5Y25KeFRwMDdGeHNZdVdyU0lmd0JxSEx4dnVtMm9vNlBqcDU5K3Vuang0clMwdFAzNzk1dHVwV3BtOU9qUmh3OGZabG4yZ3c4KzRJK0VoWVZKSkpLU2twS2ZmLzc1NTU5L1poaUdZUmkreDR0aG1EZmVlSU5mNEtNeWp6MzIyUDc5KzIvZXZNa1BjdWN6NU9jd3JscTFxbzRid0M5WXNDQXJLK3YyN2R2OHhsekc0OTI3ZHg4OWV2VEtsU3RyRkczR2pCbC8vUEhINTU5L2JuWjg4dVRKVHo3NVpEV0RLSlhLVmF0V0xWMjZOREV4TVRRMGxGK0J6OGpIeDJmRmloVVdWNUNaUG4yNnhhdFBtalNwNHVJZ1pzUmk4WWNmZnZqKysrOG5KU1VkUDM3OCtQSGpwdDhFcVZSYTlSeUkyb21LaW9xS2l1TGpHd2Z3QlFRRW1HNnFDdzJsZ0l0VlBld0JrZ0EyNm82cUdvODdPVlo3NTdUbTZ2NnltMGRKWi80OFFpaU1uYU9zVlI5WjRDT3lnTDRTNzNaVXc3VzdtZ1M1S3ozMW54MUN5YU1iZFh5VnpyeDk3MjJySis5WGIwUTA0QUdiR2owMFVxbDA2ZEtsRVJFUkJ3OGVqSTJOTFM0dWxzbGszdDdlSFR0MkhEbHlaSER3ZjdZRmE5YXMyYVpObS83NjY2K1RKMC9ldlh1M3JLek0zZDI5UllzV0kwZU9ORjEwTFRnNCtLT1BQdHErZlh0aVlxSkVJbW5UcGczZlQvYnFxNjhlUG53NExpNHVQeitmNHpnZkg1OHVYYnFNSFR2MmdjdWppTVhpTld2VzdOeTVNenc4UENzclM2bFVkdXJVNmJubm51TjdqT3JJMGRGeDNicDF2LzMyMjRrVEoxSlRVOFZpY2JObXpZWVBILzdrazA5V3ZmS3RSUzR1TGhzMmJOaStmWHRFUkVSK2ZyNkRnMFBIamgzSGpoMXJ0Z0hEQS9uNCtHellzT0h3NGNQLy9QTlBmSHg4U1VtSlVxa01DQWdZT0hEZzZOR2pqVXR5bUhGMWRmMzIyMjkvK3Vtbk0yZk8xT0xxWGw1ZUd6WnMrT09QUC9oL3Z4cU5ScWxVK3Z2NzkralJZL1RvMGRXWmdWRWozYnAxbXpGanhybHo1N0t5c2xRcWxhT2pZMEJBd0tPUFBqcHExS2dIN3F2YnBEQzFtQTVkSDE2LzlGMjZ4cHFEZGdGc2hZUVJodzYwc0hzU1Q1OTVVM00xVEhObEgxZGFYLzlCU1Z2MnRtcy9SQmJRVitKdm5VM1dINXFjMWYzbDdSOTNlbnFGd0hIamY2VlRjKys5N3ZBeTlWa21jSHhvTUlxS2lpWk9uTWl2dHp4aVJIWFg5b042VW5idFFGSG9Rbzk1ZjRzOUFxeWRpd0FhU2c5Y2Zubk45cFVEYUxMMG5FSEw2czEyWldEVmVXVlg5MnV1N05kbjFXcUUzQU5KN2VTdEI5b0ZENU8zZjV4UldGNFVGS3JMcXhmNTlDZU9KU0pxOXJpMXN3RUFtOVJRQ3JneXRnbnNrQWdnRUxXK1hDYTc5eCt2UGkxYUhiR3RMUHJQK3JnUUkxWFlkUmt0Yi8rNHZEM3FET0U0dHFTUm9kVm9Cd0JRcVFaUndEV0loN2dBdG9VMWxOMDRYSHJtZTEySzhPdnZNRktGdk4wUXV5Nmo1VzBIa3hpRFRnQUFHcHdHVWNBQlFJMW9ydjFwT0xuUlVDRDh5anZ5ZGtQc3VqeHAxeUdFSk5pdkJnQ2c0VUlCQjJCN1NnNSs0cXl0MjNLKy95VlN1dHMvTXMyKzd6U01id01Ra0Z3dW56NTlPaEcxYnQzYTJybEFZNE1DRHFCSmszaTFzZS8vb3FMYjAzaFVDaUE0T3p1N0dUTm1XRHNMYUp4UXdBRTBVUkxmRGc1RDN0VTd5OVVBQUNBQVNVUkJWSkFIRDdOMklnQUFVR01vNEFDYUhJbHZzTVBRdVpoWSttQWk4YjNGUGdDZ0VXRDFSRVRpUmxMNU5KTGJBSURxa0hpMWNRaFpnTkt0bWtRT25xd3F4OXBaQUlBd0RFV1pSQ1Iycm1STFlsdURBZzZnU1JBcDNSMmZlTmV1NjlQV1RzU1dpSjI4RFlYWTVRK2drVEFVcElvY3ZVa2t0bllpd2tBQkI5RFlNU0w3dnM4NURKdlB5QjJzbllxTkVUbDVhNU12V3pzTEFCQ0dOdkc4MkxXWnRiTVFqTWphQ1FCQVBSSzd0WENidmRkeDlCSlViN1VnYTlXYkt5M1FaOSsyZGlJQVVGZjZ6RnVHL0dSNW00SFdUa1F3S09BQUdpbUdzZS8vb3NlYmYwcjlPMWs3RlZ0bEZ6eU1rZG1YbnQ5aDdVUUFvSzdLb3Y4a2tWalI2eGxySnlJWUZIQUFqWkRJMmM5dDFpN0hKOTdEaGdwMUlwSGJkWDFLRXhtcXo0cXpkaW9BVUh0Y3VWcHo1VGU3amsrSUhEeXNuWXRnVU1BQk5EYnlEaU04NXY0bGJkSEQyb2swQmc2RFgyZGt5c0pkYjVDKzNOcTVBRUF0RmYreG5OT3FIWWJOdDNZaVFrSUJCOUNvT0k1WjZqTDFhMFptYisxRUdnbVJrN2ZMbEs4TWVYZUxEeXl6ZGk0QVVCdmxONCtXWGQzdk9HcUoySzI1dFhNUkVnbzRnRVpDNU9qdE5qdlV2dTgwYXlmUzJNZ0NIMUVPZVVOeitkZkNuMmNiOHU1YU94MEFxSUd5YXdjSzk4eVh0UjZvNkRIZTJya0lETXVJQURRRzBoWTlYYWQ5eXloY3JKMUk0K1F3ZEs3WTBhdjQ0Q2ZsNjRiYmRYMUswZVZKV2R2SHJKMFVBRlRGa0JOZmNuSnoyZFhmRkwybk9EN3huclhURVI0S09BQ2JKMjNlM2ZXRjd4bXBuYlVUYWN3VXZhZkkyd3dxT3JDc0xDcXNMQ3FNVWJqSUFoK1IrclNUK0FRemNxVzFzd01BSW81bFN3dFlkUUZia2xOKzg1ZytLNWF4YzNLWityVzh3d2hyWjFZdlVNQUIyRFpwcXo2dU03YWllbnNJUkM3K3J0TzNHUEpUTkJkM2FhN3NLNzkrcVB6NklXc25CUUQvSlpGTDNKcExmRHM0UEQ1WDFub2dJMVZZTzZINmdnSU93SWJKZ3ZxN1ROdk1TR1RXVHFRSkViczFkeGl4eUdIRUlrNVR4SllXc0tVRm5GNXI3YVFBZ0JpeFZPenFMM0wwdG5ZaUR3a0tPQUJiSlF2cTd6SjlDeU9XV2p1UkpvcFJPSXNWem1MM1Z0Wk9CQUNhSXN4Q0JiQkpFdTkyTHRNMm8zb0RBR2lhMEFOWFhZdUNuK3JuMGRiNDlwMnJPK0pVR1JaYlB1b1ZQS2xGUDNlWncyMVZ4dGI0NHltbGVROHh6YnB5bHpsczdmdXE4ZTNONHJUM28zYlZQZXd3bjg2dnQ3ay9qSFJuMHVuUTVITjFEOXRrTVRLRnk3U05lSElLQU5Ca29RZE9ZTjFjV3M1dk43cVp3azBobG5WeGFibTg4MlJIQ1VhWGc4QWNuMXdtZHZHM2RoWUFBR0ExamFjSFRrVE1yNE1XVnQyR0pVNnRMeS9SbDZXb2MrK1VaSjdOdlowcWRQZllZOTRkVGQrNnlwUTkzQUxEczI4SWV4Vm80dVN0QjFvN0JRQUFzS2JHVThCVmg0Z1lSNG1kbzhUTzE4NmxqM3ZyWjFzT3ZGV2Mva1BDUDdHcWRLRXVJV2FZQ2tmUXpRa0FBQUJDYXVxMVJYc252MVhkbnAwUjhLaFFBYy9reEptK1ZlbkxyaFFrQ2hVY0FBQUFBQVVjRVJGRE5LNVpuMWRhRHhNazJybTgyMXZpaitXV3EvUWNHNnRLL3loNmI0RldMVWhrQUFBQUFGNmpmWVNxNTlqUGIvMWhla1FxRXR1TDVYNEsxL1pPZnEwZGZjMmVkRDdoMisxcXdkMExlWGZxZnVtLzBxLzhsWDZsN25FQUFBQUFMR3EwQlJ4SDNObmN1TXJPTmxPNHpXNFQwc201dWVuQjZhMEdDVkxBQVFBQUFOU3JKdm9JTlZXVHZ6dzZOS1lveGZSZ00zdjNGdlllMWtzS0FBQUFvRnFhYUFISFAyUDlMdjY0MmNHV1NoUndBQUFBME5BMTNRS09pTzZxYzh4bUdMaklsTlpMQndBQUFLQmFtblFCUjBSbUJWeTVRVys5WEFBQUFBQ3FwZEZPWXFnbWU0bmM5RzFtV2FIMWNqSG5LRkcwZGZMMXNYTlJpR1dsaHZKQ3JUcTJPRDFQVzFLWG1CNXl4MVpLTDFlWjBrbXEwTE9HWEswcVFaV1YwUUR1V3NLSVdqdjZOTE4zZDVRb09PSUt0T3E4Y3RXdDRqUTl4OVl4c2tJc2ErM2c0eUt6ZDVRcUZHS1pXbDlXck5Qa2xLdmlWWmtzY1FLbER3QUE4RkExNlFMT1VXTG5aZWRrZkt0bDliSEZkZDJTb1lXOXg1YzlYekMrdlZKdzk2T1l2UlpiVnJHL2V3Zm5aaE9iUDlMVnRhV0l6UGQxaUMvSjJwVVVFWm1mVUtPc3BJeDRsSCtQUVo3dGd4eThLNTVOS2MzYm4zcnhlRlpNaldJS3hjZk9lVnp6dmdNOTI5dUx6YmRtMXhpMGwvTVRkeWVmcWNXT1owcXgvQW0vN3IzZGcxbzcrbFQ4TVJKUnFVRWJVNWo4ZDBiVTVjcFhXdmF4YzE3WDh3VzVTR284c2kvbHd2YTdKNnUrdEoxWXVxSFhMRmVUeC9Icll2L0NkbW9BQUNDZ0psM0FEZmJ1YVBxci9XVE96WEpXWjlXTVNNS0laZ1U5UHNLM2EyVU5naHk4RjNjY2Z6UXIrdHU0dzlYc1FPcmxGdlJ5NjZGZWN1ZktHalMzZDMrejdjaEh2WUkvdXhGVzI4UnI2VW4vbnROYURaS0pMSDhQRldMWkFNOTJqM2kwK1NNdDhxZkVrOVc4WHdram50aWk3NVArUGUzRjhpcWEyWXRsZmR4YjkzRnZIYXRLMzNMbldIeEpWc1UybVdWRnUrNUd2QkE0K0g3Q3pYcituUkdWWFY1VVJlU3BMUWVZVm0vbjgyNmplZ01BQUdFMTNURncvZ3EzWjFyME43N1ZHTFM3NzBaWU5TT1NNS0lQT282dm9ub3pHdWJkK2RVMklkV0pPZHF2eC9zZHgxVlJ2UmwxZFdtNXBQTUVhU1cxVkgxNE9lanhtWUZES3F2ZWpNU002T2xtdlJjR1B5bXB4cTZ5cmpMbHlxN1BQTk9pZjlYVm02bDJqbjZmZEowNndLT2R4Yk1IMGlKdnF6S01iNldNK0lYQXg2cUkxdHplZmJSZkQrUGJZcDNtMjl0SHFwa0pBQUJBTlRYUkhyaXVMaTNudFJ1bC9IY0FIRXZjMTNHSDZqaThyTzVtdHc3cDV0cUtmNTJuTFlrcFRNN1hsa2dac2EvQ3RiTkxDN05DSjhTbnk3bmMyMVU4L2lPaXA1djFmaUhBdk5yUXN2cm93dVRzOHVKU2ZibWpWTkhXMGJlVjBwTS8xYzdSYjBhRjl2VmtRdk8rby95Njg2ODVvb1NTck1TUzdDSmRxVUlzODdaenJuaS8vVDNhRmdjOXZ1bE9WY1dRcDl6cDAyN1B1c2tjekk1bmxSWEZGcWNYNnRRR2puV1MyamUzZHpkN3Jpb1RTUllHUHltT0ZaM012bW4yV2Y2NzhYbVBHUkpHekIvcDU5RzJnM096RzBXcEZuTjRwZlV3c1VtaHVmSE9rU0pkYWZWK0pBQUFBTlhWaEFvNGU3SE1YZTdZenRGdmtGZHdGNWNXeHVOYVZyLys5dDlWYk52d2NQUjJhOTNHMFllSWNzcUx0OFdmT0pkMzIvU3NvOFR1eGNBaFE3dzdtaDZjMHJKL0ZRVmNXMGZmR1FHUG1oN1JHTFM3a2lJT1oxd3plMUxjek43OStZREhlcmtGRWxFL2p6YkMzVk9sMmpyNmRuY040Ri8vazMxajE5M1QyZVhGcGcza0l1bTQ1cjNITis4ci9iZHNJcUtSdmwwdjVOMitVbkRYWWt5WlNQSnVoN0ZtMVZ0a2ZzTFBkMC9kVmVlWU5YYVVLTVkxN3pQR3Y0Y3hQa00wcDgzd2hKTHNpdVB0VWtyemZrMDViOXBmT3pOd3lOdFh0bGQ4b0R2SXM3M3A5aDZuY201YS9Yc0ZBQUNOVXFNdDRLU00rTGRCYnoyd1dWUmgwcmI0RThtbHVROGxxYXJ3MWR0ZGRjNnk2TkNLZlRZcWZkbFhjUWRaNGg3MzdtVHlFZDhXOWg0V2s1Y3k0dm50UjV0Mk11VnBTNVpFN2JZNDRUUzFOTy9qNi9zbXQrZzN0ZVVBUWUrcFVyM2Nnb2hJenhtK2lmdmI0dml3Y2xhM08rbk05Y0xVRHpxTk01MUQ4RUxnNEN1UlAxaU1PVE53U0tDRGwvRXRTOXlXTzhjT1pWeTEyRmlsMS95VUdINCs5L2JpVHVNZEpIYjhRVHVSZEY2N0o5Nis4blBGOXFISjUvcDV0RFZ1MUJIazREM1V1OU94LzA3N3NCTkpUVWZMRldqVm0rOGNlOUJQQWdBQW9EYWE3aGk0VW9OMmEvenhOVGQrYndqVkcwK3RMLy9rK205VlBISDdQdjZFU3E4eFBXTGFsV2pxc2Y5bjc3N2ptanEvQm9BL056c2tRTmdiQkFURlFjV3R1QlczcmR2VzNXcHJyZmJYYWhWcnJWV3JIZnE2cTYyN3RhNHE3b1dLb2lCdVJKWXNaUXRoSllSTXN0OC9yazFEV0lGY0RPTjgvK2lIM0R5Y25OeFFPVHpUcVpNemc2TjdxTkNvMWlXZXFYdTdrRE41ajY0WHZtaFU0bzIwNzFWRTNiUDdreXJ5REdvZ1R3dDdneE5zY1k1MDZ4SE9YZld2L0psNXQ3YnFUU2RkVkxnNTVaSitSMXA3dG5NZ3g2dDZTN1ZXODF2NkRmMVZGTFBhRFdUb1ZaWUlvUmxlL2ZYNy8vYSt1aWxXVmRhZEFBQUFBTkE0YmJlQXN5RFRGdm9PKzd2ZjBqV2RKOWY0Ty92ZE81MzNzTFRxU0tJQmlWb2VVNXF1ZjhYWDBybkdsdVAxNXRFamhQN0pmVmdnNDllYndOSHNLSU9kalp2T0U5NnJPMFpzWEJKWm5KeFdkVytYd1U2ZHFqZWI0dGxiZitaWmdpRDNhbUdjTVdra1YrVGZMa3JVdi9LQmU4OGFXNzRXRjExNUU2dDdhRU5qVGZYc3Ezdm96clFkNzlaRDkvQjJjVkpEdDNvQkFBQUFqTmQyQ3pnY0dTUDF0UFhaMEhYYWlvQUpCaDBxNzVoQ280cmdKdGJiTEk1ZlpkS2JFNk9HNWFYZUxBZXZmOWNsNEgyTlJuYXRLVFFxZzJxbTZaek9mV2hreSt0VlM3R09WbTRHRFRDRStsZGRRMnA4Y0h5ZHFmN0RMdFlldFMxM1BabjdRSCtyNXdsdVBSenBiL2NSL0xUOWNOMTM0Yk1ZalU4QUFBQUFhS2hXT3dkT3BkVnNUcm1vZjRXTWtabGtxaldONVdGaDE5bmFYWCtFRVNFVWJOL0JtY0g1SWZHMFZLMTQ1OGtpaEZDYXNMRFNpRjNvOHFyT3gyZFJhdGdzSThEYVhmL2h3OUowNC9lM1N4RGtUdlBzWjJUalJ1TldDcktyTFN5b3pYTitsaGI5TjV2UGpXbkxJdE1sYXJtdWdRL2JTVGVQRFNGVUlPT25DZ3VNVHlaZnlzdVRsdW5tdDlGSUZEOUxseG9qS0RTcXZSazNmd3ljZ2YzYmNyYjNvTzFwVjRQdE8rZzZjYlVJN2NtNElUUFRUeEVBQUlBMm90VVdjRnFramExekRNdlAwbmwydTBINmM4aDgyVTcvNnpEbTE1Ukw3eVJCUTBZZU5tQXd4TW1zZG5vQlFpaWdhaC9WeTRwODQ5UGd5VVhHTjI2MDFGcjI0S2lSVkswb2xQSGRtTGI0UXd3aE83cWxSUHBmQWRlcGFzSDZzaUhCY2E5RVJib0NEaUhVM3RLNXRoSXd1U0kvb2loaHBQUGJ2Zm9HT0hRTUwzenhzZDdhaGZEQ0Y0bUN2SVltQUFBQUFEUkkyeDFDZlNVcVdwZDA1dEtiWi9vWCs5ajU5YkQxTVVzK0Jxc1RhcVBVcXRWNng0T1NhaHJzYy8yMzFzRmxpVXVNVDZOUy9TN09vbWpvVER1RDltd3FRLytoYmh3VGx5bXE0VXlGdXVWWHJaNHRLY3c2R3YrVkZhWGJNaEJEYUYzWHFYWjBTL3hoVWFYZzcreDZEdG9DQUFBQVROZDJDempjWDlsUkJqdXkxamFIdmFtcGpUNjF2ZDRUcFN5cjFqY0M1VHRhbDJBOHFkNEFxRkh0VlZYYXM2cWVzbUJKclZKdkNSdStjYTZrNm5KUmc0QUdaR3JGdmxlM2RBOTF1NXhva0haM2VyalpUMk1EQUFEUUZyVDFBZzRoZE9ITlUvMkhBVmJ1NWwzTllEb1dwVW9CSjFFMXJGcHFoZ3hPWlZCcVZQb1AyVlhmYnlObU1ScjBPekxJOWZ3QXhQS3pudkplRzF4OFdKcmVvTGwzQUFBQVFLTkJBWWNTeW5QMWU3UW9HTW1EWldmR2ZFeEh4ckNxRHh2d0tXTlZ2N2Vac0tpNlZrTmN0U1JWYXRYNkQra05QODdWb0dTdmQvODJEdFdpK21MWW5uYStCaXRqQUFBQWdDWUNCUnhTYXRVR3Y3RHJuZ0xWL0JsMHVkVzRVclUyTEtQUGdIK1g3UCtkWklZeitMeUV5aXJUQncxR2tJMWhjSXNNQWxiM1pZY3hWdFdHV1JrazZ2ODZqR21POVM4QUFJQldCd280aFBlNjZUODBmanBhODJSUTN6U29XOGltMmtud1RjR2lJV1dpTmRWQy80UURoVVpsc04xeFJkVWxEdTFZanFpQjNLdjJ1ZkxxM0U1NW5HdjM3djhlNUlvUTBqL3ROTURLN1gzM1hnMTlkUUFBQUtDaG9JQkRsaFNHd1dZYzcrdzBnaVpTSkt0eVpKYS9sYXZ4MzJ1d0pVY1RjYWk2YnJSdVhUaFZ6czdLRkJjYlZOZ1pvaUw5aDQxNEMzN3NLZ2RhSkF0cTNZakV3OEp1cnZjZzNjTUhaZW5iMDY3cTcrNDcweXZZM2FKbEQ4RURBQUJvL3FDQVF3YjdocWkwNnBMS0N2T2xRNEFNRVZmL1liQzl2L0hmMjkraEFZMGJMZERHeS9paHhtRk9YZlFmcGxWYktQQ3lJbCsvcFBObE83WFRPNGlpWHU1TVcvMkRLNG9ySzBya05mOEFVRER5OG83amRTc3FwR3JGNGN4SWxWWnpPRE5TMTRaR29uelZZUXdKd1ZBcUFBQ0FKdFRXQ3pnS1JqSTRlQ0JKa0cvTWlRak5tY0hHS0g2V0xoMHNqZXFFNjJQbnA3K2ZiZFBoVUMwR09kWndwR2wxdm15bmJqYnQ5SzlFbGFRYXRKR3BGVWxWTnl1ZTd0bmYrR1FtdVBmUWZ4aGRMYjdPSE8rQitxWGhpWno3ZUdldHdhTFU5bXpuS1hySHBBSUFBQUNFYTlNRkhBbGhYM2NZNThxMDBiOTRyK1NsK1RJaVJxcXdvRkJXcm4vbEMvK1JGSXhjOTNkWlV5MCs5d3RwNHRUK005ZDdFSWRxVVhjYkNrYiszQzlFdnpmclpVVitiazFuY0ozTGU2ei9zSis5My9DcS9YYTFDYkJ5Qy9uM1dBVjhQNUVyQmJFMXRnemtlRTF3KzIrUHdGZWlvbkM5RTJZUFp0N1Izd0Z1dW1jLzc0YjBBZ0lBQUFBTjBuWUx1QTZXcnB1RFpnVTdWRGtFUFVQRXJhTURwZ1VKcjNwNnZhZUYvYXBPSDlSUnczR29GaHU2VHF1M29pS1FMWTM5ZlpjcGRid2lHU090REpqUXZ1cnN0TENxaFpwT2NrVitVa1dWQTZ3Vys0MGNWbDhONTJmcHZMcnpKUDNCemtzRnowUTE3U0hDcGpDKzBsdGhxa0hhUDE3ZDB0OTlwa3d1T3AzN1NQZVFncEcrNmpDVzBwQU5YQUFBQUFEanRkcXpVREdFOWFzMjk0dEdvckFvZEE4THU4N1dIaDdWWnBwTFZQSzlHVGZmWVk1TjZBWTNJY1FsVUg4OHRLZXR6OWFnMlljeUk1T3JqamFTRURiSU1XQ3U5MkFiR2dzdllmMHRYZDVOa3I1c3A2M2Q1LzZkSFhXL0pOWGdjSW5PMXU2ZnRSOWhNSjU3azV1UUlNaXRMZHF1dE92YnVzKzEvcmNpSkdPa0wvMUg5N0x6UFpYeklFOWFadERZa3NMNHdMM1hCTGNlK2xzRUoxWGtuZEVyd3ZSOTRUZFNmeVhzMVlMbjJSTERBOG91RjhRT2NlcWt5OW1MNWZDaFYvRHhuUHQxM3dRQUFBQ2dFVnB0QVVmQlNLRUI3eHZmdmxLajNKaDhydnB2K2haS3BWWHZTcisrdWR0cy9VNGdMNWJEeHNBWkpmS0tsSXFDY29XWWpKSHM2VlpkT1o2Vy81NWtVSzZRN0g4ZHNTMW9ibE9uZDdzb3FiOURCd3N5elk3R1h0WmgzQUtmWVVtQ3ZESzVVSU9RTFkzVnlkcTkrakxWSEVucG4xbjM2b2pKVTRqL0wvWHl1cTdUcUhvZGpYM3QvUHJhK1JWVkN0S0ZoUUtsVkszUldGR1pIaXc3UDBzWGczVUczRXJCdHRTck5SNVROdHlwaS80ZkEyVnkwYW1jQjlXYnFiV2EvYTl2L3hUNG9lN0tKSS9lVDNpdlgxVmRVd0lBQUFDWXJ0VVdjQTJTSlM3WmtYYjFqWXh2N2tTSWxDVXUrVFhsWW1qQSt3Ym5VRG5TclIwZHJhdTNGNnNxTjcwOFY2Rm84RUdpalZBaXI5aVdldVc3enBQd1V5S3NxRXlEc1d3RDZhTENqY25uNmoxbTlHWEZtelVKLzZ6dU5CSHZUZFJ4Wm5EcTNnd3Z1U0ovUzhxbEdnZFBuUm5XQzMySDYxODU4UHAyYmN0Y1VpcmUzQzErT2RTcE0vNlFoTEN2T294Wkh2ZTNvdXJaWDZiTEtCWDNjV01aMFJBQUFFRHIxTmJuNkJSWFZoek9qQXlOUDk3S3FqZmNjMzdXK3FTd0lpTjJSY21WbEs2T1A1a2xOaHdXYkRweDVkay92N3hRN3ptdEdxUzlYdmhpWFdLWWtTZTZ2aEp4Vjd3NDlxQXN2WWFldEpwSTFmS1R1US9XSjRYVldMMlJFUFoxeDNINlI2TSs0YjE2eHMrc0krQmYyZmYwTjFKMlk5ck9iamZRdUZ3YTRJdUx5U3AxeTk1dUdnQUFnQ25hVmcrY0ZpR1pXaTVTVnBiSmhhbkNnbVJCZnFJZzE4amY5QzFVcXJEZ3k5Z2o0OTI2RDNmcVV1TUdzL2xTM3ZYQ3VJaWlwSGQvL2tSY2VmYlMyTU16dklLSE9IVXlPSTBVSVNSU3lXSjVXUmZmUEd2b3VEWmZJZDZhZXNYVDR0RUU5eDVCTnQ1Mk5aMHRvVVVvUzF6OGpKZDV0ZkI1SGFYaGRLOSsranV3VktxVkIxL2ZxZnZWaFVyWnNlem94WDRqZFZmR3UvVjR3bnYxc3FMV3pZRWJJYVZZTk9kMC9NbVBncHJuMmJVQUFBQ2FHcWJWbXIrQTBTSTArZjVXYzJmUitqa3pPTjVzUnc3VmdrMWx5TldxVXJrd1MxeGMzQXgyTGFaaTVJNVdidTRXdGl3S28xS3RFQ2lsSlpVVnIwVkZOYzVJYXloM3BxMmJoWjBWbFdsRlpTbzE2Z3FsdEVJcHpSUVZpMVQxSEhqYW5OMklhRjhwcHl6cTQ3bHZjcUM1Y3dFQUFHQUdiYXNIcm8wcnFoVG9IL3JVZkNpMTZxU0tQSU45UUlqeVJzWnZsZVBqQ0tIOVQvS2MyUFFOSSt1YVBnZ0FBS0JWZ2dJT2dCYnN4enV2YkMxb1h3M3dObmNpYll1d1VoV1R3MzlWSnNua1NiTDRVckdjNEVVcUFBQjl6cGFNam83c2pvN3NZQzhiRHc3VDNPazBGMURBQWRDeWZYM2xwVFdETXIrbmg3a1RhUlAraXMwL25WQjRJNk1VSWNSaFVPeFpORWMyblVxQ21ZZ0FOS0dNTXZIOUhGNmhVSTRRNnVWdS9VRm41L2s5UE55c0dlYk95OHlnZ0FPZ3hmczRMSUZOcDB6dCtvNTJZRzZieW1YSzhYOCtmWmhiYm05Qld6ZkMvNnNCM2paTXc1VTNBSUNtbzlab3p5Vnp0MGRuZlg4ei9mK2lNZzlNQ1p3ZWFOUXgzNjBWTEdJQW9PWEJGekVZWE53eG9mUFhNSmJhTkZKTHhPT09QTWt1bDRVTzlsMGY0cytrMW5PeU1BQ2c2VVMrTGx0d05pR25YRGEzdS92K0tZRU1TaHZkRUsyTnZtMEFXcDlsVjE3T1BmM0NpSWFnWVdSSzljaERqNHRFOG5OemVtNGVHd0RWR3dEbU5heTlmZEt5SWRNRFhmNk9lelAzbjdiN2p4NFVjQUMwSHNmaUNucjlkcjlRV01PbXhLRFIxdHhJZTFOUmVYNXVyOGxkbk0yZEN3QUFJWVRZZFBMcFdUMFc5dklNUytMK2VEdkQzT21ZQnhSd0FMUXFzVzhxdXU2SXVwSlNiTzVFV29sRXJuQkhUUGF5QWQ2ak96aVlPeGNBUUJYN0puY2Q2bXUzUGlJalQ5Q0M5L1ZzTkNqZ0FHaHQrRkxsKzBlZkxRaExFTXZWNXM2bHhkdjdNTWVSUmRzK29iTzVFd0VBR0NLVHNEK25kVU1JL2ZFbzE5eTVtQUVVY0FDMFRrZGk4enR2di9jd3AzVnVZdnh1eUZXYUV5OEs1dlp3TjNjaUFJQ2FlZGt3Ui9qWkgzeWFxOUtZZjBYbU93WUZIQUN0VnA1QU5uRGZ3MFhuRW5sU2hibHphWkhPSm5FbFN2V252YjNNblFnQW9GYWY5ZkhpU1pVdkNzeC9MT1E3QmdVY0FLMlpSb3NPUE0zejIzTDNqMGU1YmU4UFZGUGR5K1E1c1duK0RpeHpKd0lBcU5WZ0h6dUVVRTU1bTVzR0J3VWNBSzFmdVV6NXhjV2tianVqWUVTMVFYSUYwblkyRnViT0FnQlFGM3NMR29aUVRyblUzSW04YTFEQUFkQldKQldKZ3Y5NCtQNWZ6K0xhM2xoRDQrUUpaRkRBQWRETVlSaHlaTk9nZ0FNQXRISlhVb3Q3N0w3Ly9sL1BYaFJDR1ZlUENwbkttZ0huRFFMUTNGblJxZVZTcGJtemVOZWdnQU9nTGJxU1d0eDkxLzBKZno2TmZRTmxIQUFBdER6d3h5VUFiZGZWdEpLcmFTV0R2RzJYOUc4M3FiTUxsWXlaT3lNQUFBQkdnUUlPZ0piSHpZcVJXYW9pS2xwME5qODZtKy9NcG4vYXgvUHp2bDZ1Vmd5aUlnTUFBR2dpTUlRS1FNdno3SDhEVDN3WTlKNkxGWUV4aThUeWpYZGV1ZjEwZStTaHgwZWZ2NUVvNEJRSEFBQm92cUNBQTZCRm1obmtGdi8xb01kTEJuejBuaXVGUk9UUVo4U3JzdmxuNHAxK3ZEWDM5SXVJVjZXd2V4d0FBRFJEeldJSUZVT0lncEZWV3ZpTEh3Q2prTEMzRlZzZlQ4N0ptZDIzaStSN0htYnZmNXhYUnR5SkN4S2wrbGhjd2JHNEFrY1c3WVBPenBPN3VBeHZidytUNUFoVUp0SGFzK0IrQWdBYXFibjB3TEVvZEhPbkFFQ0xZVTJ0c2ptWnN5VjkwNmlPQmQrUE9EZW41d2VkbktpRWRzaVZTQlFIbithTk9mTEVmc1BOV2FkZW5Fdml3dWlxNlo2OVVYOGJMcithU3RoRVJnQkFXOU1zZXVBUVFrd3lyVUxaNW5iaEE2QVJQQzNzYTd4T0k1TW1kM0dlM01XNVhLYjhKNzd3citmNVQvTUZCTDZ1VUs0NkdWOXdNcjRBSVRTbWc4UHc5ZzVEZk94NnVGc1QrQkp0eDRWa0ZVSW9QRTBWNGtlaE41ZC9oZ0VBTFVseitaZkRrMlZmVkVua0x4c0FXaXRmUzZlNkc5Z3dxWXY3ZVMzdTU1WE5sNTVQTGpxZnpIMllXMDVzRHVIcHBlSHBwUWdoYXdabGlJL2RVRi83b2I1MmdZUXVxbWpGWGhScVNzUmFoSkJjamU1bXFrWjNhQzcvRGdNQVdwRG04ZytIdjZYTFU5NXJjMmNCUUFzUXlQRXlzcVczcmNVM2czeStHZVJUSkpKZmZGbDBQcGw3TjVPbkluUlZRa1dsNmxKSzhhV1VZb1FRaDBIcDZjN3A1Y0hwNWM3cDVjRnh0NGJ0U0dwMk5lVy9MZU52cExlU0FtN2h3b1c1dWJtalI0Lys1cHR2ekoxTFkwUkhSMi9jdUJFaGRPellNV2RuWjNPbkEwRDltc3MvSE4xdHZZL24zRGQzRmdBMGQzUVN0YSs5WDBPL3k5bVMvbmxmcjgvN2VwWExsSmRUaXM4bmN5K25GQk9lbTZCU2RmdDEyZTNYWmZoRGV3dGFidzlPYjA5T2tLdDFkemRycU9kd3FTV2FYTUYvTmJSWWdhS3kxSU45eUNhR2pZbUoyYkJoQTBJb0tDaG95NVl0SnFmWnltbTFXZ3lERlNTZ1pXc3VCWnczeTdFZHl5RkhVbXJ1UkFCbzF2bzcrRE5JMUVaL3V3MlRPcStIKzd3ZTdqS2xPaWFIZnplVGR6ZXo3SEZlazh4ZUtKTXFycWVYWEU4dndSL2FXOUI2dWxzSHVWbjNkT2QwYzdYeXNXMmpoOFJmcTdadzRYcWF5dlFDN3NhTkcvZ1hMMTY4S0NvcWdqNmtHcW5WNmpObnpqeDQ4R0R5NU1uRGhnMHpkem9BbUtTNUZIQUlvY2tlZmJhblhUVjNGZ0EwYTZOZHVoRVNoMGtsaC9nNWhQZzVJSVRFY25WME51L082N0s3bVdVdkNvV0V4Syt1VEtxNGtWRjZJK1B0SDJsTUNzbkx4cUtkRGRQTGh1bGxZK0ZoemZTeVlicGJNN3hiZFdHWFc2NU5LOVVZWE9SSnRVL3kxWDA4R2wvRDhYaThaOCtlSVlRNEhJNUFJTGh4NDhiOCtmTk5UcllWa3Nsa1I0NGNRUWhwTklhZkFnQXRUak1xNEFZNmRMeVEvelJiVW1MdVJBQm9wbnJidGZlM2RDRThMSnRPSHR2UmNXeEhSM3hPMjVPODhrZDU1UTl6eWgvbmxRdmxUYlhQaFV5bFNTc1ZwNVdLcXovbHpLWjcyVEJkclJnZUhLYUhOY09EdzNTM1p0aXphUFlzbXAwRnJZbnlhVkp5TlNvVWFybEN6ZDNNbXUvbnBaY3FoUXE1V0dGdVZpUm13enRZYjk2OHFkRm83T3pzK3ZidGUrM2F0WnMzYjg2ZE81ZEVhaTY3UkFFQW1rSXpLdUFRUXNzNmpsdng0cGhDQTNzakFXRElpc3I4MUhkNFU3K0tOWU15MHQ5aHBMOEQvdkJsc2VoeFh2bnpOeFhQM2doaTMxUTA5YXZqaXNUeUlyRzh0bWNkV0RRSEZzMlJUYmV6b0RxdzZZNHNHcHRPc2FSVHJQRC9NaWhzR3NYeTM2OVpORk9ISmh1SEs5SytLdE53aFJxdVVGc2cxSmJMNmxrNFVpTFdIbjMrZG1XREZSMjVXWk5jTERFWEs1S3ZIY21UVTg5VUxhMVdpNCtmRGhvMENDL2d5c3JLbmo5LzNxdFhMK0xlRUhoSGxFb2xsZHI0T1JLZ1RXbGVCWnlIaGQyYXpwTzJwbDRScVNyTm5Rc0F6UWlEUkYzZGFaSTkzZklkdjI1bko4dk9UcFlML3EwRW51VUxucjBSdkNnUVBpOFFOTjFnYTkxS0pZcFNpU0tscElhdXU5cXdhV1FhbVVTbmtHaGswbjlmVURBNm1VVDc5eUorUmU5ckVvMk1OVzY5cmtTSjF0NnN0UUN0bDFDT2hDV2ExQktFa0JvaDlNc1l1a09kQnpZa0ppWnl1VnlFMElnUkk5cTNiMjluWjhmajhjTER3MnNzNEg3NzdiZkxseTg3T2pxZU9ISGl6WnMzcDA2ZGlvdUxFd2dFTmpZMi9mdjNuenQzcnBXVjRWNHd5Y25KRVJFUkwxKytMQzR1VmlxVmRuWjJRVUZCTTJmT2RIVjFyU09yWDM3NUpUSXlra3FsbmpsemhzMW1Heno3OE9IRGRldldJWVQyN2R0WFZGUzBmdjM2T2tMOTczLy9tekJoZ3U1aFFVSEJtVE5ubmo5L3p1UHg2SFM2ajQ5UFNFaklxRkdqNnU1eHZIang0dDY5ZTNVUE4yL2V2SG56Wm9TUW41L2Y3Ny8vYnRCWUlwR2NQbjA2T2pxNnBLU0V3V0IwN2RwMTl1elpmbjQxTEI2U1NDUm56NTZOaVluaGNya1locm02ZW90OTJBQUFJQUJKUkVGVXVnWUhCMCtlUExuNlc2NU8vN09Jakl6ODU1OS84dkx5dkx5ODl1L2ZqemZRYURRM2J0eUlpSWpJenM1V0tCUjJkbmJkdTNlZlBuMjZtNXViUVNqalA2UGs1T1JMbHk0bEp5ZVhsNWN6R0F4SFI4Y2VQWG9zWExpUVRLN3lwdzZQeDd0NDhlTHo1ODhMQ3dzckt5dXRyYTM5L2YxRFFrSUdEaHhvc1BnRFgzMGNFaElTR2hvYUZ4Y1hGaGFXa1pFaGs4bGNYVjFIalJvMVpjb1VnODlGbzlIY3ZYdjMxcTFicjE2OWtrZ2tWbFpXN3U3dXc0Y1BIejkrZkwxM0RCaG9YZ1VjdmtYQ3R1NXpONmRjeWhRVHYwb09nSmFJUWFaKzMzbEtSNnU2ZmwrK0c3MDhPTDA4T0xxSFQvTUZHYVdTTEw0a2t5Zk41RWt5ZWRJNmVzN01TS3hRNDhWUVF6bXlHbk5DREl1SytubVJIK1VTY0Y1Rlp5ZFMzZFViUWlnOFBCd2g1Tzd1N3Uvdmp4QWFObXhZV0ZqWW8wZVBLaW9xcksxcjNXWTVJU0ZoN2RxMU1wa01mMWhhV25ycDBxVzR1TGk5ZS9jeW1VeGRzd3NYTHVqcUd4S0pwTkZvU2twS2J0NjhHUk1UczJQSERtOXY3OXJpanhzM0xqSXlVcWxVM3I5L2Y4eVlNUWJQUmtSRUlJVDgvZjE5ZlgyTGlvcnFlSGZPenM3RGh3L1gvOGJ0MjdlclZDbzhINGxFa3BTVWxKU1VGQlVWdFhIalJrTDZydmg4L3JmZmZsdFFVSUEvVkNxVkR4OCtmUGJzMmJadDJ3SUNBdlJidm43OWVzMmFOWHcrSHlHRVlaaFdxODNLeXNyS3lvcUlpTml5Wll1TGk3R3pIZTdjdWZQcnI3L2k3MGgzVVNRU3JWMjc5dVhMbC9oREVvbFVWRlIwL2ZyMU8zZnVyRjI3dGsrZlBycVd4bjlHZi83NTU4bVRKM1V0SlJKSmRuWjJkbmIyM0xsejlULzBPM2Z1Yk4rK1hhSDQ3MXcrUHAvLytQSGp4NDhmOSt6WmMrM2F0UllXTlV4VURRc0xPM0RnZ081aGJtN3VnUU1IWHI5K3ZYcjFhdDFGaFVMeC9mZmZ2M2p4UXBlRFFDQVFDQVJ5dVJ3S3VFWm9kZ1VjUXNpQmJyVTFhTTd4blB2bjhwK1lPeGNBek15TmFmdHQ1NG51VEZ0ekoxS0QzaDZjM25yMUhFSklwbFMvNWtremVaSXN2alNMSjgzbVM3UExwZGw4YWFXcWJjMFpYOUNMV3FuVXZpZzA2VjIzdHlNdERhNW56cDlFSXJsLy96N2UvWVpmQ1FrSkNRc0xVNmxVdDIvZm5qSmxTbzNmSlpWS04yM2ExS05IajNuejVybTV1UlVYRng4NGNPRFJvMGY1K2ZsaFlXRno1ODdWdFJTSlJJNk9qbE9tVE9uYnQ2K3pzN05Db1hqNDhPR09IVHNrRXNrZmYveFJ4MzRsZ1lHQjd1N3ViOTY4dVhQbmprRUJKeEtKbmp4NWdoZDVDS0hnNEdDOG50T0hkNWlSU0tUVnExZnJ5b1VuVDU3Z3J6aCsvUGlwVTZlNnVMZ0loY0xJeU1oRGh3NDlmLzc4eUpFaml4WXRxaTJmaVJNblRwdzRVU3dXVDVvMENTRzBhdFVxM1IwenNHWExGaEtKOU1zdnZ3UUdCa29ra3N1WEx4OC9mbHlwVk83YnQyL1hybDI2WmlVbEphR2hvU0tSNkwzMzNsdXdZRUg3OXUxVkt0V0xGeS8yN3QxYlZGUzBhZE9tUFh2MkdMTlRpVUtoT0hqdzRBY2ZmREIvL253TEM0dTh2RHg4dGV6MzMzK2ZrcExpNHVMeTJXZWZCUVVGMGVuMHJLeXNmZnYySlNVbC9mVFRUMy8rK2FlZG5WMkRQcVA0K0hpOGVnc0pDWmsvZjc2am82TlFLTXpNekx4eTVZcCtuZzhmUHNTcnlYYnQybjM4OGNlQmdZRjBPajAvUC8vU3BVdlhyMStQalkzZHZIa3p2bUdOdnBTVWxEdDM3c3llUFh2czJMRWNEaWM5UFgzSGpoMTVlWG1Sa1pGang0NTk3NzMzOEdhblRwMTY4ZUlGaG1HZmZ2cnAyTEZqbVV3bWo4ZExTa3BLVGs2dTkwYUI2cHBqQVllYjNXNWdiN3YyTjdueEQwc3pLalZLSTc0RGdGYWxwNjNQTUtjdS9lejl6WjFJQXpDcDVLN09sbDJkRFlkNnVVSjVUcmswaXkvTjVrdXorZEpjZ2V4TmhZd3JsRGZkSWdtelc5S2Z0aXRHa1ZUVXlCck8yeFpiUG9oR3JXOGRRbVJrSk41VG91dW04dmIyOXZYMXpjek1EQThQcjYyQUU0dkYvZnYzLytHSEgvRGYzTzd1N212WHJ2MzQ0NCtMaTR1am9xTDBDN2grL2ZyTm1ER0RUbi9iRThsZ01JWU5HNWFibTN2eTVNbjQrSGlKUk1KaXNXckxiZXpZc1FjT0hFaE1UQ3dySzdPMy8rLzh0M3YzN2ltVlNpYVRXZHRHSGprNU9RY1BIa1FJelo0OXUxT25UdmhGcFZLNVk4Y08vT0s4ZWZQd2l4d09aL0xreVNxVjZ1REJnNWN2WHpib1NXcWN5c3JLZmZ2MmNUZ2NoQkNOUnBzM2IxNWhZV0ZrWkdSS1NvcEFJTUN2STRUKytPTVBrVWdVRkJUMHl5Ky80T09QVkNxMWYvLytkbloyUzVjdXpjaklpSStQRHdvS3F2ZmxCQUpCVUZEUTBxVkw4WWZ0MnJWRENGMjVjaVVsSmNYVzFuYjc5dTI2Vytmdjc3OXg0OFpQUHZtRXorZGZ1WEpGdDlEWXlNOG9OallXVC9LYmI3N0JFN2F5c2dvS0N0SlBVaTZYNHpmWng4ZG41ODZkdXB2cDQrT3piTmt5YTJ2clU2ZE9QWHo0OE1XTEZ3WnZyYUNnNFBQUFA5Zjl2SFhwMG1YOSt2V2ZmUElKUWlncUtrcFh3T0U1ZE92V2JkcTBhZmdWQndlSFljT0d3Wll1amROOEN6ajhlQVovUzVkRjdVTVNCWG12Uk54MFlXR2FzRkFPeFJ4b2phZ1kyWWJHc3FHejI3RWMvQzFkZ215OGJXaTEvbXBzY1Z5czZDNVc5SDVlTmdiWFpVcDFnYkNTSzVSelJaVmNvYnhJSkM4UXlvcEU4bEt4Z2k5VDhxVUtzWUtBZ1VoeitXb0FiVnUwSXJXa3dUV2NKd2RiTVlodXpBSU1mUHkwUzVjdStodS9qUmd4SWpNek16YzNOelUxMVdEVVQrZmpqei9XNzNlaFVxbURCZzBLQ3d2THo4L1hhRFM2c2J3YUozNTE3ZG9WWHp4UlZGVGs2K3RiVzI0alI0Nzg4ODgvbFVybDNidDNkYit3ZGVPbnc0WU5ZekJxMk50WnFWVCsvUFBQQ29XaVU2ZE9zMmJOMGwyUGlZbmg4WGdzRnV1amp6NHkrSmJnNE9DREJ3OHFGSXEwdERSamFxYTZUWjgrWFZlbDRZWU1HUklaR1lrUXlzdkx3NS9pOFhneE1USDRiVFNZUGRhaFF3ZDhHbUpDUW9LUnlVeWZQdDNneXFWTGx4QkNreVpOMGk5OEVVSXNGcXRidDI2UmtaRUpDUW02aTBaK1J2amRWaXFWeGNYRnRjMWZmUERnZ1VBZ1FBZ3RXYktrZWlrOGUvYnNxMWV2aWtTaTI3ZHZHN3cxR3h1YmlSTW42bC94OFBEdzkvZlB5TWpJemMzVlhjUnp3Q2Zxd1ZvTjB6WHJBZzVISTFGNjJ2cjB0UFV4ZHlLZ1pSTXZINjRwempXaW9WSFlXOEpKYmcwK0VRRVlZRkxKN2UxWTdlM3FLbFdMeFhLK1ZNbVhLdmhTSlY3VlZWU3FoSlZLaVVJdFZxZ2xDdFhiLzhyZmZpMldxMlROWnNUMmZ3Tm9PNklWR1dVTnlNZk5DbHM1bUc3TUNmZVptWm12WHIzUzczN0REUnMyN09EQmcvZ1UrQm9MT0RhYmpmZjBWSGxkTnpmOFY3NVVLaldZZzY5VUtyT3pzOSs4ZWNQbGNybGNibloyTm41ZE40V3VSdGJXMXNIQndmZnUzWXVNak5RVmNBVUZCYW1wcWJyeDArb09IanlZbloxdFlXR3hldlZxL1RsaDhmSHgrQ3RXTDNkMGVEeGVIZmtZU2RkZHBLTmJOQ0NSU1BBdmRQV1QvZ1F2SGZ5MkdKOE1YbXpwOEhpOE4yL2VJSVJPbkRqeHp6Ly9HRFRHTzF5ckI2LzNNd29PRHY3Nzc3KzFXdTJ5WmN2bXpKa1RFaEtpNjdUVHdkK1hwYVZsWUdCZzlUeHBORnBnWU9DREJ3L1MwdElNbnVyVXFaTkJJWXZmdDR5TURMSDR2L1ZHQXdjT2pJK1BMeXdzL09xcnIrYk5tOWU3ZDI4NEQ4TVVMYUNBQTRBUTFQNFQ1QmYyRUJWTkVYV2VNWE1WVWRGQUhaellkQ2Qyd3hZVGxFa1VaUklGWDZhVUtGUUt0VmFoMGlqVUdvVmFJMy83eGRzcjlSNEx1Kyt4cVJVL2xZUytIa2piR2lYUDRodTFwTlhOQ2dzZFFqZHlLemg4OXhBTXczeDhmUEM1VXpwK2ZuN3A2ZWwzNzk1ZHZIaHg5WTZ1R2llaDYzNmRxOVgvOVhyeWVMd2pSNDVFUjBkWFZqWm1aNEJ4NDhiZHUzZnY5ZXZYZVhsNW5wNmUrc3NYYXV3M2lvMk52WERoQWtKbzZkS2xCb2RKbEphVzRtc1lkVlZVZGZyejdodXQrcUF3amZaMkpxSnUrMTg4R2YyU3J0SEpXRmxaR1JSU3V1QjEzSFA5NEVaK1J0N2UzdDk4ODgyZVBYdjRmUDZ1WGJzT0hUbzBZc1NJU1pNbTZhOXB4ZXZDT3RZWE96bzY0c08rQnRmcitJblMvM0VhUDM1OFhsN2VwVXVYWHIxNjlmMzMzenM3TzQ4Yk4yNzgrUEhHTE5vRjFVRUJCOW9LNnNCSkJCWnd5dnZuR0IrRkl2anpzVm5DZC8wMVBjNStrd3M0aEJDTmpBWjZVN0w0UnMzOTZPbEJOakp4cFZKNTU4NGR2TS9zcTYrK3FyR05UQ2FMaW9vYU5XcFV3ekwrVjNsNStkS2xTOHZLeWl3c0xNYU1HZE94WTBjWEZ4Y25KeWVSU0tTYnMxVzNidDI2dWJtNUZSUVVSRVpHenA4L1g2dlY0am5YMlAwbUVBandyVDJHREJrU0VoSmk4S3hXcTBVSStmcjY3dHUzcjNGdmgwQjRNdmhpaXpwbUFScWplbm10Qzc1aHc0YisvZnZYL2UwTitveEdqUnJWdTNmdjgrZlAzN2h4UXlBUVhMcDA2Y3FWSy9QbXpaczVjeWJlQUMrMjZ0MEN1dEY3UkpOSXBLVkxsNDRaTStiY3VYTlJVVkZGUlVXSER4OE9Dd3RidFdwVjc5NjlHeGV6TFlPdHVrRmJRWEx5SW5sM0lTcWFWc2hYcHp3bUtocG8zUXFFeGc2aEZnbU4zWHN1SmlaR0pCTFYyMHgzUm1vam5ENTl1cXlzak1WaTdkKy9mL255NVdQSGpnMEtDbkoxZGRWVkdNWVlPM1lzdnRnQ0laU1VsRlJVVk1Sa01vY09IVnE5NWRhdFd3VUNnYU9qWTQzMUtMNUJYVkZSVVhNNEJVdTNXMTVoWWFGNWd6ZjBNN0t4c1Ztd1lNRS8vL3p6M1hmZnVicTZhalNhUC8vOEV6K0hEWDhXSVlSdksxaWprcElTZk9WQlk5OGN3cXZ3ME5EUTA2ZFBMMWl3Z01sa0NvWENuMzc2cWJ5ODNKU1liUk1VY0tBTm9RVy9UMkEwUmN3RkFxT0JWcXl3d3RpS2h5c3l0anJCbHk5WVdscGV2MzQ5b2liNE5obkp5Y241K2ZtTlN6c3BLUWtoRkJRVVpEQ2FtWldWWlh5UWtTTkhVaWdVTHBlYm1wcUtqNThPSFRxMCtnVDVTNWN1UFhueUJNT3dWYXRXMVRpZ2h1OXlKNUZJRWhNVEcvZDI4T0ZtL0FzVHEwQThHWHpURFZQaTFNalYxUlcvQThZRWI5eG5SQ2FUaHc0ZHVudjNicno3RU4rSkJwL0tobmVGcHFTa1ZQOHVoVUtCMy93YVo4ZzFGSnZOL3ZEREQvRTluS1ZTYVZ4Y25Pa3gyeG9vNEVBYlF1MVBaQUduZkhJREtadmp2cldndVRHK0J5NVBZRlNwVjF4Y2pPK0dPblRvME5wVzgrRmRYNlowd3VFRGFrSmhsU00zS2lzcnc4TENqQS9DNFhDQ2c0UHgzVVB3UXFINitHbE9UZzYrQit5SEgzNVlXM0V3Y09CQWZPUU9YM0JxOEt4WUxEYW1yTlROWmlzckt6UCtMVlRuNit2cjd1Nk9FRHAvL256MWZqS05SbVBLeG1ZWWhnMGFOQWd2enFLaW9xbzMwQzloamYrTXFzK1FzN2EyeGplVDB5MTBHRHg0TUY1Yi8vYmJiOVhiSHo5K1hDUVNrVWlrUm0rNld6Mm1qOC9iNVlsMUw0Z0JOWUlDRHJRaG1MVTlwWWZoM0pyR2swdVZzWVlia0FKZ1FLNUdGUTFaQU1DVDFsL0Q2V3F5a1NOSDF0YW1hOWV1SGg0ZStMb0IvWW5reHV2UW9RTmVMcHc0Y1VJc0ZtczBtcFNVbEpVclY5WXhjNzlHZU1WMi9mcDFpVVRpNStlbjY3N0M2ZllOOGZmMzEyM3dWcDJqb3lPK1VVVkdSc2J5NWN0ZnZIaWhWQ28xR2cyWHl6MTc5dXpDaFF0MWh4YlVnVXFsNGoxVjRlSGhPVGs1U3FVeU16T3pRZThGaDJIWXdvVUw4YTZqWmN1V1JVUkU0R3N0QlFKQlpHVGtraVZMTGw2ODJJaXdPak5uenNUN3huNzk5ZGZqeDQvakE1Y3ltU3d1TG03RGhnMmJObTNTdFRUK016cDQ4T0RXclZ1VGtwS1VTaVZlODUwNmRRcGYrOUt6WjArOGphV2xKYjRaOHV2WHI3Lzg4c3VZbUppS2lvckt5c3JNek14dDI3YWRPblVLSVRScjFpeThlRzJFbFN0WEhqMTZOQ2NuUjZQUmFMVmFMcGU3Wjg4ZWZHNmM2ZnUvdEVHd2lBRzBMZlN4bjZpZUUxWjFLV011VXZ2QkNUQ2dMdm1DR3JyZlhLMndrZjZVcUV4VmRybGh1Y1lWYWUwczZsb2NvOVZxYjkyNmhSRHk5UFRFZjMvWFpzeVlNUWNPSENndkwzL3k1RW05MCtHcm16bHo1b01IRHlvcUt2NzY2NisvL3ZvTFB5M0t6czd1NjYrL3hrOHlOVkszYnQxY1hWM3hucXJxM1cvNHZpRjRaVFo2OU9qcTM2NDdOV0hod29XbHBhWDM3OTlQVDA4UERRM1ZIV0NGTjZ0K2ltdU4zbi8vL1FNSERoUVZGWDM2NmFlMW5ZVnFqT0RnNE04KysrekFnUU44UGg4LzdVQS9tZHEyM3pPU2s1UFQrdlhyMTY5Zkw1RklqaDQ5ZXZUb1VmM2crSHBlblBHZmtWcXR2bm56NXMyYk54RkNGQW9GUDQ0TTMzUkcvOCtBY2VQR1NTU1NRNGNPNWVUa1ZEOXg0Y01QUDV3elowNmozNWRZTEQ1Ky9Qang0OGN4RE1Nd0RCL0l4akJzNmRLbDFROTRCZldDQWc2MExlU092VWhlQVpyY1ZFS2lxUktpdFpJS2pGWHJpWk1BRkZTZEFHZkx4Q1oxb2ZUeklpT0VCclFqUHkvUW5FdFNsb2ovYThNVmFyczQxUlV3T3pzYjc1S3B2bFRUd01pUkk0OGNPYUpTcWNMRHd4dFJ3RGs1T2UzWnMrZnZ2LytPalkwVkNvVTJOamI5K3ZXYk0yY09mdnFuOFRBTUN3NE9EZ3NMd3c4SjBIOUtLcFhpKzRZWWcwcWwvdkRERHc4ZVBBZ1BEMDlQVHhjS2hUUWF6Y25KcVhQbnpxTkhqemF5WnBvNmRhcEdvN2w2OVdwSlNRbWJ6VGJZZzYxQnBrMmJGaFFVZFA3OCtjVEVSUHllMk5yYSt2bjVEUmt5Wk9EQWdZME9pK3ZXcmR1UkkwZk9uajM3OU9sVGZPZGJTMHRMYjIvdmZ2MzY2WmU1eG45Rzc3Ly9Qb2xFU2toSTRQRjRNcG5NenM2dVE0Y09vMGFOcXY2RE1YMzY5TDU5KzE2NGNPSEZpeGRsWldWNFJSZ1lHRGh4NHNUMjdkdWI4cVkrLy96elc3ZHVaV1JrOFBsOHJWYnI3T3lNaDYxak8yaFFCNnhCNjRrQWFBV1VENi9JOWk0aktocGo3ZyswVVhPTmFBaGFIcGVORWU5M2N0by94YVFwMjZmaWxYZGVxeEZDVENvYTE1RXl1a01OZnpaSHZsWmZUbEdLRlFnaE5OaUhQS2Q3YTl1a2ZzR0NCWGw1ZVdQSGpsMjJqTEQvOVFEUThkOXl0NmU3OWNtWjNjMmR5RHNGYytCQW0wUHRQd0d6ZFRhaW9WR1VEMHlhN0FKYVBSb1pRd2lOOENQL09vWlJZL1dHRUJyV252enJXTWE0amhTRWtMSUZIeDVXczdpNE9IeXVWVzJuTHdBQUdnR0dVRUZiUkI4OXIvTGtaa0pDcVRNVE5TVjVKRWRQSTlxQ3RtaENKMHFJUDhXcXZyTWtHQlEwcVF0bFpBY0txN1gxdnFHVEowL2llMDhZTEY4QUFKZ0NldUJBVzBRYjloR2kxWENRZHVNb2JoMGpLaFJvZldoa1ZHLzFwdE5xcXJmeTh2TFMwdEtpb3FJZE8zWWtKQ1NRU0tUUFB2dk0zRWtCMEtwQUR4eG9rNWhzMnRBWmlwdEhDUW1tdUgyU1Bta3BMR1VBUUNjK1B2N25uMy9XUFZ5OGVISGRDMllCQUEwRlBYQ2dqYUtOcm5YSHFRWlR5cUVURGdCOWJEYWJ3K0ZRcWRTT0hUdHUyclFKMzhJTkFFQWc2SUVEYlJUSjBaUFNhNlRxMlMxQ29zbkRqOURITFNSd1dCYUFGcTFYcjE0Tk9yQUJBTkJRMEFNSDJpN0dsSzhKaXlVUkt1N0JyeXNBQUFEdkNCUndvTzBpZWZoVEFnY1JGVTErL1REU21uUkNOZ0FBQUdBa0tPQkFtMGFmdElTb1VOclNOOHBIMTRpS0Jwb0RLd1pGSkZlWk93c0FRRDBFbFVvYmk5YXloTnRvVU1DQk5vM3MzNFBjc1RkUjBlU1g5eEVWQ2pRSGJ0YU1BbUZERHFJSEFMeHpjcFdtVktMd3RyRXdkeUx2R2hSd29LMWpURjlPVkNoTmZyb3FNWnFvYU1EczNLMFpCUlZRd0FIUXJMM21TUkJDM3JaUXdBSFF4cEE3OUtTOE41aW9hUElyQjRnS0Jjek96WXFaeFplVzRHZVVBZ0NhcGJ1WlBCS0dCdm5ZbVR1UmR3MEtPQUFRNDZOUW9rS3BVeDZyTXhPSmlnYk1hNFNmdlJhaG84L3p6WjBJQUtCV1I1N2xqZlozZEdEUnpKM0l1d1lGSEFDSTVOR0JHdndCVWRIa1YyQW1YQ3N4dkwyOXI2M0ZYN0ZRd0FIUVRDVnloUzhLaGZON2VwZzdFVE9BQWc0QVJPeE1PTld6VzVxQ1YwUkZBK2ExZkpCUFNvbDQzK05jY3ljQ0FLakJvdk9KdnJZVzB3SmR6SjJJR1VBQkJ3QkNDR0gyYnJSUmM0bUtWbmx5TTFHaGdIbDkydHNyMk12bWY1ZVNIK2VWbXpzWEFFQVZ2OXg5L1NSUGNIcFdEM01uWWg1UXdBSHdGbjN5L3hDZFNVZ29WZnc5ZGNwalFrSUI4NktTc1NzZjkzYTNab3c4OVBqd3N6eHpwd01BZU92ZzA3enZiNmF0SE96Ync5M2EzTG1ZQnhSd0FMeUZzVG4wRHhZVEZVMTJiQk5Sb1lCNTJUQ3BENWNNNk9aaXZmQnM0dWpEVC9BOUN3QUE1cUxWb3BYWFVqNDdsN2kwdi9mUG96dWFPeDJ6d2JSYXJibHpBS0RaVUN2RnE4WnF1Tm1FQkdOK3ZvVTZjRElob1VCenNENGlZOFB0RElSUUh3L09SOTNjaHZyYUJicFltVHNwQU5xUTNITFpYOC96anoxL2sxOGhPelQxdlRuZDNjMmRrVGxCQVFkQUZlcU1PTW1HNllTRXdteWNMSGRFSWlxZGtHaWdPWWg5VTdIN1FkYXh1QUxkbGU2dTFwWjBzbG1UQXFDVkU4blZQS21pVEtLUUtOWHUxb3hQZTNzdTZPWHBaczB3ZDE1bUJnVWNBSVprKzFjcG84OFJFb28rL1JzQ2gyVkJNeUdRS1krL0tIaFZKaW1US01va0NybEtiZTZNQUdqTjdGazBYenVXcngycm95TjdrTGV0dWROcExxQ0FBNkFhaVZDMGZMaFdUTVNxUXpyVGN2ZDlqTTBoSUJRQUFBRHdMMWpFQUVBMUxDdkdyTlhFaEpMTDVHRTdpQWtGQUFBQS9Bc0tPQUJxUUIwMG1lelhuWkJRaWp1bk5Ea3ZDUWtGQUFBQTRLQ0FBNkJtekVXL0lqS0ZnRUJhamZUM0ZVZ0QwNlFBQUFBUUJnbzRBR3BHY3ZHaHYvODVJYUUwQmE4VTF3NFRFZ29BQUFDQUFnNkF1dEFuZmtIeThDY2tWR1hZRG0zcEcwSkNBUUFBQUZEQUFWQTdDczNpcXoySVNpTWdsRm9wM2JlU2dEZ0FBQUFBRkhBQTFJM2s0c09ZczVhUVVPcTBaOHA3WVlTRUFnQUEwTVpCQVFkQVBXakRQNklFRFNNa2xPejRUOXFLTWtKQ0FRQUFhTXVnZ0FPZ2ZzekYvNGR4SEFnSUpCUExqbTRnSUE0QUFJQzJEUW80QU9xSHNhd3RsdTRrSkpUcVNiankwVlZDUWdFQUFHaXpvSUFEd0Nqa2dENjA4WjhTRWtwMjRGdFlrUW9BQU1BVVVNQUJZQ3pHOUc5STdUb1RFRWhSS2RteEdLa1VCSVFDQUFEUUprRUJCNERSeUJTTHIzNURkS2Jwa1RTNXFaVW5maVVpSndBQUFHMFJGSEFBTkFESjBkTmlDVEdIMHl0dS9hMkt2MGRJS0FBQUFHME5GSEFBTkF5bHh3ajZsUDhSRWtxNmQ1bVd6eVVrRkFBQWdEWUZDamdBR293KytYK1U3c01KQ0NRVlNYY3VRV29WQWFFQUFBQzBKVkRBQWRBWUZsL3VJbmtGbUI1SG5aa29QMHZNQmlVQUFBRGFEaWpnQUdnVUdvTVZlcGlRM1gzbGwvZXBudDRnSWljQUFBQnRCUlJ3QURRU3huRmtoUjVHRkFLT3VwZnVYYTdPU2lJaUtRQUFBRzBDRkhBQU5CN0pxeE56OGY4UkVFaWxrRzVab0MwckpDQVVBQUNBTmdBS09BQk1RdTA3amo1eGllbHh0Q0srWlBQSFNDWW1JaWtBQUFDdEhCUndBSmlLUHZWcjZvQ0pwc2ZSRkdaS3RuNkdOR29pa2dJQUFOQ2FRUUVIZ01rd2pMbDRLN1gvQk5NanFkT2V5bzc4UUVST0FBQUFXak1vNEFBZ0JuUEpEa3JQRU5QaktPK2VWbHcvVEVSR0FBQUFXaTBvNEFBZ2pNV1h1OGhkK3BzZXAvTEVMOHFZQzBSa0JBQUFvSFdDQWc0QTRsQm9yQlVIeVIxN21SNUp0aTlVK2VnYUVUa0JBQUJvaGFDQUE0QlFWRG9yOUFpNWZUZFQ0Mmkxc3IzTG9JWURBQUJRSXlqZ0FDQWFuY2xhZlpUazBjSFVPRnFOYk84eVZXd0VNVmtCQUFCb1JhQ0FBNkFKTUZqc3RhZkl2b0dteHRGcXBMdVdxdUx2RVpNVkFBQ0ExZ0xUYXJYbXpnR0FWa3BSS2QzK3VTb3B4dFE0WktyRjhqOG8zWVlRa3hVQUFJQ1dEd280QUpxU1dpWDc0eHNDcHJLUnFSYWhoeWhkZ29uSkNnQUFRQXNIUTZnQU5DVXloYmxrSjIza0hGUGpxSlhTLy90VTlSem13d0VBQUVEUUF3ZkFPeUsvdkU5K2VxdXBVVENNTVhzTmJmUjhZbklDQUFEUVlrRUJCOEE3b293K0x6dXdDcG44Znh4dHhFekcvQTBJd3dqS0N3QUFRTXNEQlJ3QTc0N3FSYVIwNTFLa1VwZ1loOUpqaE1XWHV4R1ZSbEJlQUFBQVdoZ280QUI0cDlUWnlkS3RuMm9GcFNiR0liY1BzbGg1RUdOekNNb0xBQUJBU3dJRkhBRHZtbGJJbDI3N1RQMDYzc1E0SkVkUDFwcGptTDBiUVhrQkFBQm9NYUNBQThBYzFLckt2emNxYnA4d01RekdzclpZOWpzNW9BOUJhUUVBQUdnWm9JQUR3R3lVTVJka0I3NURhcVZKVVRDTVB2bC85RWxMWVZrREFBQzBIVkRBQVdCT2hFMko2OUxmNHN2ZE1DVU9BQURhQ0NqZ0FEQXpyWkFuM2JsRW5SNXJZaHpNMXNYaTY3MEVITUFLQUFDZzJZTUNEb0JtUUtPdVBQNlQ0dWJmcHNZaFV4bHoxdEJDWmhPVEZRQUFnT1lLQ2pnQW1ndFYzQjNad2RWYUlkL0VPSlRlb3kwV2IwVTBCa0Y1QVFBQWFIYWdnQU9nR2RFSytiSkRhMHcvOHhSejlMQll0Sm5jc1RkQmVZRmFTRVZxYmphU1M4MmRCd0NBR0JqSGdlVHFhKzRzakFJRkhBRE5qakxtb3V6b0JpUVZtUmlIRmpLYjhWRW9vbHNRbEJkQUNDSDE2M2hsN0MzMXkwZnFvaHpUUHlNQVFETkVjdkVtKy9lZzlneWhkQjl1N2x4cUJRVWNBTTJSbGw4azNiZFMvZktSaVhFd1d4Zm1vbDhwWFlJSnlxdE5VeVZHeXc1K3ArVVhJUWFMTm5ncXlkRURzN1RCck93d01zWGNxUUVBaUtHVmliVVZaUnBCcWZMQkpVMVJEcUl6YWNObk1tYXRObmRlTllBQ0RvRG1TM0g3Uk9YSlg1RmNabUljNnBCcHpObHJFSk5OVUY1dGtTTDhTT1h4bnpHV05YM1NFdHJRR1lqQk1uZEdBSUNtcFVxSWtsL2VwMDU3Um5MM3MvaHFUM01iV29VQ0RvQm1UVk9TSjl1NzNQUnp0ekNPQS9PVEh5azlRZ2pLcTIxUlJwK1Q3VjlGOHV6SVdua1FzM1V4ZHpvQWdIZEhjZXRZNWRFTkNDSFdtdVBrVG4zTm5jNS9vSUFEb05uVGFwWDN6bFNlM3FZVm1icEFsZHk1SDNQdUR5UjNQNEl5YXhNMEpYbmlWV01wQVgwc1FnK2JPeGNBZ0JsbzhqTWt2OHpWeW1Yc255K1RuTHpNbmM1YlVNQUIwRUxJeEpWbmR5cHVIVU1hdFVseE1CSjE2SFRHOU9XWXBTMWh1YlZpYXBWNDdXU3RwTUx5MTJzd0JnMUFtNlhKVFJHdm0wYXljMkZ2dXRoTS9pa2dyMSsvM3R3NUFBQ01RS1ZSM2h0RTdUTkd3ODNXbE9TYkVFaXJ5VTVXUkp4QUdFYnAwSlBBQkZzbHhkM1R5bnRuV044ZUpUbDZtRHNYQUlEWllCd0hza2NIUmNSeFJLVlJBdnFZT3gwRVBYQUF0RWlxNTdkbHgzL1NtbFRHSVlRUVp1L0crQ2lVMm5jY1FYbTFRcEx2SnlLV0ZXdTF5WWRrQUFCYVBzbVBIMnJGRmV3dDRlWk9CQ0dFU09aT0FBRFFZSlFlSXl5MzNLUlAvd2JSbWFiRTBaWVZ5SDc3U3ZMREZIVjJNbkhadFI0YWJyWTZPNWsyYUtxNUV3RUFOQXZVSHNNMUJhODBSVG5tVGdSQkFRZEFpMFdsMFQ5WWJMbnpIbTNNSjRoS055V1NPak5COHYxRTJlL0x0WHd1Y2ZtMUJxcUVLTVJrVTN1UE5uY2lBSUJtZ2V6YkRTR2tmaFZuN2tRUUZIQUF0R3lZbFIxajluZVd1Nk5wbytjaktzMlVVTW9IbDBYTGhzc09mcWNwemlVdXdaWk5VNWhKOXU1aTRvMEZBTFFhSkFkM2hKQzJnbWZ1UkJBVWNBQzBCcGlWSFdQTzk1WTc3OUZHemtVVUU2b05sVUo1NzR4NCtYRHB0a1hxOUZnaVUyeVoxSVZaR0p0ajdpd0FBTTBGWnV1TVNHUk5SWm01RTBGUXdBSFFlbUFjUjhhOEh5eDMzYU9GekVaa3FpbWhWSEYzSkQ5K0tQbGhpdXJwRGRTRzF6bHBTdkl3bHJXNXN3QUFOQnNZaHRrNmE0V21ic2xKQ0NqZ0FHaFZNSTRqWS81Nnk1MTNhU05tbWxqR3FUTVRwTHVXaXBjUFY5dytnUlNWeE9YWWNxaVVDTVBNblFRQW9CbkJ5QlNrVnBvN0N3UUZIQUN0RTJicnpQajRSOHZ0ZDZqRFBrU21IYld1S2Ntci9IT2Q2TXVCOG5PN3RPSnk0bklFQUFEUWVGREFBZEJxWWZhdXpBV2JMSGZmcDAvK0V1TTRtQkpLS3k2WG4vOU50Q1JZdW11cDZ2bVI0SWc4QUFBYWJrbEVRVlJ0cEZZUmx5WUFBSUFHTStsUGN3QkE4NGR4SE9oVHZxSlBYS0tNdmFXSU9LRk9mZEw0V0NxRjZ1a04xZE1iR051RzJuODhkY0Frc204Z2tia0NBQUF3RGhSd0FMUU5aQXExejFocW43RWFicGJpMWpIRi9RdElKbTUwTUsyNFhISHJtT0xXTVpLTE4zWGdKTnFBU1ppZEM2SHBBZ0FBcUFzVWNBQzBMU1FYSDhhOGRZd1BWeXJ1WDFUY1BxN0p6ekFsbW9hYkxUK3pYWDVtT3ptZ0QyM0FSR3Jmc1lqQklpN1oxcW5pNlpQeWh3L3c1YjJzRGgwZHhzSlJaZ0NBQm9NQ0RvQTJpVzVCR3pHVE5tS21PajFXRVhGTStmU21pZFBhMUtsUFpLbFBaSCt1b3dUMHBuUWJRdWsyaE9UY2pyaDBXNG1TSzVlenQvMmZMRHRiL3lMVjN0N3pzODg5Rm4xdXZyd0FBQzBQRkhBQXRHbmtEajJaSFhveUpCV3FwemVVajYrclVoNGpqYnJ4NFZRS1ZWS01LaWtHSGR0RWN2U2tkQnRDNlRhWTBxa2ZIR2FBRU1yYS9HdmU3M3VxWDFlV2xXWCt2S2tpOWxtWGc0Zk5rUmNBb0VXQ0FnNEFnRENXTlhYb0RPclFHVnF4UVBuMGh2THhOWFhLRTZUVm1CSlRVNUtudVBXMzR0YmZpRXFuZE81SDZUYUVHalFVczNjakx1dVdwT3pXelJxck4vMEdidzRkZEYvNDZUdE1DZ0RRZ21IYU5yek5PZ0NnTmxxeFFQbjR1dkxKZFhYcUV3SVBZeUM1K09DVkhMbGpUeFAzR1g0SFJGLzBwZlFZd1Z5d3lmUlFzV05HaWxOUzZtNUR0YlVOZnBGbyttc0JBSnFPZVBsd3NrOVg1dEtkNWs0RWV1QUFBRFhCMkJ4OGtweFd4RmMrdnE1OGZFMmRIbXQ2SmFmaFppbTRXWXJ3STRoS0kzdDFJdnQwSlh0M0pmdDJKYm42SXF6VmJrdXA1UEhxcmQ0UVFrbytYeFQvd3JKYjBEdEpxczFKUzB0YnYzNjloWVhGenovLzdPenNiTzUwM29WRml4WmxaV1dGaElTRWhvYWFPeGN6cTZpb21EcDFLa0pvMWFwVkkwYU1NSGM2eElBQ0RnQlFGOHpTbGhZeW14WXlXeXZrS1I5ZFV6NitwczU0VGtCY3BVTDlPbDc5T3Y3dFF6cVQ3TldKN0J0STl1NUs5dWxLY203WG1zNndFcjFNTnJLbE9DV2xRUVVjajhjTER3K1BqWTNOeTh1VFNDUmtNdG5TMHRMRHcyUEFnQUVUSjA1c2JMNnRVMFJFQkkvSDQvRjREeDgrbkR4NXNyblRBY0JVVU1BQkFJeUNXZG5SUnMybGpacXJGWmVyWHo1V3BUeFN2WHlzNFdZUkUxMHVVMmM4LzY4MHBETkpycjVrVjErU215L1p0VDNKelpmazVObjhoMXhyb3hhSmpHd3BMeTR5UHV5VksxZjI3OTh2bDh0MVZ6UWFEWi9QNS9QNVhDNFhDamdEZ3djUGpveU10TEN3Nk5Pbmo3bHpBWUFBVU1BQkFCb0dZOXRRK295aDlCbURFTklLU2xVdkg2bFNIcXRTSG1sTDhnbDdEYmxNazUyc3lkYnJ1Q0pUU0k2ZUpEZGZzbHQ3a3FzdnlhMDkyZFVIMFMwSWU4V21SR2F6ald4Sm90T05iQmtSRWJGNzkyNkVrTFcxOWRpeFl6dDE2bVJqWTFOWldabWZueDhiRzV0ZGRhY1NnQkFLREF3OGYvNDgxb3A2ZGtFYkJ3VWNBS0R4TUk0RE5maDlhdkQ3Q0NGdFdhRXErWUVxOVlucTVTTnRlVEhCcjZSV2FiaFpHbTZXS2piaXYxZTNkU0c3K1pMYzJwTTRqaGpiR21Oek1KWTF4dVpnYkd1TXhVRjBKc0U1TkJiRDFkaTF0d3dQVDJPYWFiWGF2Lzc2Q3lIazZPaTRkKzllRG9lamUrcTk5OTRiUDM0OGo4ZHJiTEt0R1ZSdm9EV0JBZzRBUUF6TTNwVTZaQnAxeURTRWtLWW9SNVh5V0pYOFFKM3lSQ3ZpTjlFcmF2bGNGWitMa21KcVRZbmpnTEU0VldvN0podWpNUkNWanRIb2lNYkFxSFJFWTJBMEJxTFMvcjMrNzMrWnhuYWIxY3ZDejQvWnpsdVdVMCt2R0lsT3R4czZ6SmlBQW9HZ3BLUUVJVFI4K0hEOTZrM0h6czZ1c2NtMk5ocU5CaUZFSXJYYUpUS2d6WUlDRGdCQVBKSnpPNXB6Tzlxd0QvR2VPWFYrbWpvdlRaT2JwczVMMHhUbG1MakRuUEcwZ2xLdG9MVFIzNDVaRVZZR2VTejhOT1A3NytwdTR6SnpscEdEclRUYTI0MlJLeW9xNm0zTTUvTm56SmlCRUZxN2R1MmdRWU1NbnAwMmJacEFJSmc2ZGVxaVJZdDBNZkgxZWl0V3JCZzJiTmpaczJkdjM3NWRWRlJrYlcwOVlNQ0FPWFBtV0ZwYUlvU1NrcEpPbno2ZG5wNHVrVWhjWEZ4R2pCZ3hmZnAwTXBtc2kweFVISVNRUkNLNWRldldvMGVQc3JPelJTSVJqVVpyMTY3ZDZOR2p4NHdabzkrcHB2K0t2WHIxT25EZ3dMTm56NFJDNGZyMTY0T0RnNk9qb3pkdTNJZ1FPbm55cElPREEwTG85OTkvdjNEaFFoMjM3dkRodzU2ZS8vV0p4c1hGWGJwMEtTVWxSU1FTV1ZsWkJRUUVUSnc0TVNqSXFFVW5HbzNtL3YzN1VWRlJHUmtaZkQ0ZkllVGk0akpnd0lBWk0yWllXUHczRTBEL0xZd2NPZkxhdFd2aDRlSDUrZmxhcmJaOSsvYlRwazNyMzc5LzllQUtoZUxpeFl0UlVWRjRTdzhQajdGang0NGIxN0FqMm95OHlicmJlT3pZTVRzN3UvUG56OSs5ZTdlZ29JQkVJbmw1ZVkwYU5Xck1tREg2NWJMK094bzFhbFJVVk5TVksxZXlzcklxS3l2eE96QjkrblFXcTRiejl3b0tDczZjT2ZQOCtYTWVqMGVuMDMxOGZFSkNRa2FOR21WUWl4dVpkcXNFQlJ3QW9HbGg5cTRVZTFkSzBMOTlTMHFGT2o5ZGs1ZW16a3RWNTZWcjh0SzBrdnFya0piT2RjNWNmdFM5c29oYnRUVmdkKzNxODgxS0k2T3hXQ3dmSDUrc3JLemJ0MitQSHovZXo4K1B1RXovbzFRcVY2NWMrZkxsUy94aGFXbnBoUXNYNHVQamQrN2NlZS9ldlYyN2R1R2RXd2lodkx5OEkwZU9aR2RuZi9kZERVV3E2WEZtejU0dEZvdnhyMGtra2t3bVMwMU5UVTFOVFVsSldiRmlSWTJ2dUdyVnFweWNIRk02M2dZT0hLaXIzalFhemQ2OWV5OWZ2cXpMb2J5OC9PSERodzhmUHB3OWUvYThlZlBxamZiamp6OCtlUEFBLzVwTUpxdlY2cnk4dkpNblR6NTY5R2ozN3QwTUJzT2d2VWFqV2I5Ky9jT0hEM1ZYa3BPVGs1T1RseTFiTm5ic1dQMldKU1VsMzM3N2JYNytmek5RWDcxNnRXdlhyb3lNaGgxejNOQ2JMSkZJTm16WThQcjFhOTBWdlAyalI0L1dyVnRIcGRhdzVHanIxcTAzYjk3VVBjVHZ3TjI3ZDdkdTNlcm82S2pmTWlJaVl2djI3U3FWQ2s5R0lwRWtKU1VsSlNWRlJVVnQzTGhSUDNoRDAyNU5vSUFEQUx4YlZCclpweXZacDZ2dTMyQ3RpSzhwenRNVTUybEsvdnV2VmxCaTNqUUoxK1hRa2JRVnk0dkN6bFIveW5iSTBNQ2p4eG9VN2ROUFAvM3V1KzhVQ3NWWFgzMDFmZnIwNmRPbjYzZmtFT0xFaVJOME9uM2J0bTBkT25UZ2NybEhqaHpCK3psMjdkb1ZIUjM5M252dkxWMjYxTUhCSVRNemM4ZU9IWGw1ZVhmdjNwMDRjV0tuVHAwSWp5T1JTSVlNR1RKbXpKaUFnQUFtazhubGNuLzc3YmRuejU3ZHZIbHo5T2pSWGJwME1YakZhOWV1aWNYaWJkdTJkZTNhVlNnVTRuVkFkVjk4OGNVWFgzeGhjUEhISDMrOGYvKyt2YjM5c21YTGRCY1BIVHAwK2ZKbEpwTTVaODZjRVNOR2NEaWM0dUxpVTZkT1hiOSsvZmp4NHgwNmRPamJ0Mi9kTjFNa0VnVUVCRXlhTkNrb0tJakQ0UWlGd3JDd3NILysrU2M3Ty92Y3VYT3paczB5YUgvbXpKbUtpb3JRME5CKy9mcVJ5ZVJIang3dDNMbFRKcFB0MjdkdnlKQWh1czlhcVZTdVdiTW1QeitmU3FYT21qVXJKQ1RFeHNhR3krV2VQbjA2UER5OFFmVnJRMi95MXExYnk4cktWcXhZMGJkdlh5YVRtWm1aZWZqdzRZU0VoQ2RQbnB3NGNXTCsvUGtHN1M5ZXZKaWRuVDEzN3R5UWtCQTdPN3VTa3BMejU4OWZ2bnlaeStYKzhzc3ZPM2JzMExWODh1VEpsaTFiRUVMang0K2ZPbldxaTR1TFVDaU1qSXc4ZE9qUTgrZlBqeHc1b3VzdGJrVGFyUWw1L2ZyMTVzNEJBTkNtWVhRbXlkYVo3Tm1CRXRDYjJqT0VObmdxZmR3Qyt2dUxxUDBuVUFJSGtYM2ZJem0zdzlnMmlFVFN5aVR2YlBnVklZVFJMVWl1dnRUdVJzMUxNNGI5eUZFbFZ5NHB5OHYxTDFKdGJidUhuVGQrL1NuTzFkWFYwOU16TmpaV0xwY25KU1ZkdTNaTm9WRDQrdnJxUmxkMVpETFoyYk5uOFgwMHZMeThESjROQ3d1cnJLenMxS2xUejU0OThTdHl1ZnpNbVRNSW9jckt5dDI3ZC92NStWRW9GQTZITTJqUW9GdTNia2tra3V6c2JFZEh4MTI3ZHRuYTJsS3BWRWRIeDk2OWUrTmprZGJXMXQyN2R5YzJEa0lvS0NnSS8wV09kNzFZV2xyMjd0MzcwcVZMS3BYSzB0S3lldVo4UHYrbm4zN3EyclVyaG1FTUJnTXZkM0p6YzZPam94RkNVNlpNcVhITURpRjA0OGFOZi83NUI4T3dEUnMyNk81VlZsYlc1czJiTVF6YnRHblRpQkVqbUV3bWhtRnNOcnRmdjM3cDZla0ZCUVdscGFXalI0K3UrL055YzNPYk4yK2V0N2MzM3RsR3A5TzdkKzhlRnhkWFdsb3FrVWgwdzUyNnR5QVdpN2R1M2RxblR4OGFqVWFsVXIyOXZhMnRyUjgvZnF4U3FkcTNiOSt1WFR1OC9mbno1Ky9jdVlNUVdyTm16WVFKRTFnc0ZwbE10cmEyRGc0T2xrZ2tLU2twQ0NGZlg5L2c0T0I2ZjZLTXZNbTYyeWlYeS9mczJSTVVGTVJnTU1oa3NvT0R3N0JodzJKalkzazgzcXRYcnlaT25JakgwZjlRMXE1ZE8ySENCRGFiVFNhVHJheXMrdlRwSTVGSVVsTlRTMHBLQWdNRDhkMlZsVXBsYUdpb1RDYWJQWHYyb2tXTHJLeXM4QTh4SUNDQVNxWEd4Y1c5ZnYxNjh1VEp1azY0aHY1c0RCZ3d3TWZIcDk2N1VRZkZ6YjlKTms3VTN2Vjg0dThBek9zRUFEUkxWRHJKelkvU2ZUaHR6TWVNZWVzc1FnK3p0MFpZL1oxcXVmOFplM000Njd0anpDVTdHTFBYMENjc29nNmFRbmx2TUtsZFo4ekdDWkdiKzZnQ3k3K0R3UlVTazBtMnRHeEVxTUdEQng4NWNpUWtKSVJFSW9sRW9yLy8vbnZXckZtblQ1K3VyY09wb1FZT0hPam05dC82V1RLWlBIandZUHpybVRObjZsZUtMaTR1ZUxuejVzMmJwb2hUdlIvRjB0TFMyOXNiSVZSWVdGajlGUU1DQWhyUjlWSlFVTEIzNzE1OFhtQzNidDEwMS9HUjB4NDlldWpYbERpOE1FcE5UVlVxbFhVSHJ6R2ZybDI3MXZZV2dvT0RPM2JzcUg5bHlKQWgrQmU1dWJtNmkrSGg0ZmpTNCtxekcrZlBuMS9qT0tieEdkWjlrNmRObSticTZxcC9oVUtoNEYySmxaV1ZDUWtKQnUyRGdvSUdEaHhvY0hIV3JGbjRmTWZIangvalYySmlZbmc4SG92Rit1aWpqd3dhNDNkYm9WQ2twYVUxT3UzV3BMbi9Zd2NBQVBvd3RnM0d0a0h1ZnVSYUdtakY1ZHFLTW0wRlQxTlJwcTBvMHdwSzMzNGhseUdWRW1sVVdyVWFhZFJJbzBacWxmYnRGMnFrVmlHTldvdC9yVkVocGFJcGtwY1hGUENqN2xXL0tIajRnTk8vL2o2UzZ1enM3RUpEUTJmT25QblBQLzlFUkVSSXBkSkRodzdGeE1SczNMaXh4dFdwRGRLK2ZYdURLN3FKU3RYSFNSMGNISEp6Y3lVU1NkUEZLU3NyeTg3T0xpd3M1SEs1WEM0WG4vVWxrOG1xdHd3TURLenZ6UmxTcVZRLy8veHpaV1ZsKy9idFAvNzRZLzJuNHVQakVVSUpDUW5WOTBaV3E5WDRmd1VDQWI0d29tNWlzVGdySzZ1d3NCQi9GM2doVXVOYndHczdmUllXRnJhMnRudytYemZscTZLaUFyOEpOWGF3TVpsTWQzZjNodTRJYVB4Tjd0MjdkeDFwNStibTl1dlhyOTcyVmxaV1hsNWVXVmxadXFvVXY5c3ltV3o2OU9tMUpWbDlseHpqMDI1Tm9JQURBTFFxYnlzOHQxb3JQT09KdnFobllsUERvaVVsSm4weVh5MlZWbjhxOFpQNW5mZitZVGU4a1VjMHVydTdyMWl4WXRhc1dYLzg4Y2VqUjQvUzB0SysvZmJiMzM3N3JVRWRNTlhaMk5nWVhHRXkzMjZ0VjMyYkVyd2pUYmNjZ2RnNGtaR1JwMDZkeXNuSk1USnpZMm9wQTBlUEhzM0l5S0RUNmQ5OTl4MkZVdVUzWTJscEtUNjBWMGMzbTBKUlQ4V2ZucDUrK1BEaCtQaDRyWEVIQ3RjNG81Rk9wK3VxUm56NUF2NkZRVStZanNFYnFWdERiN0sxdFhYMWkydzJtMFFpYVRTYTZpVjRqZTExMTNYdDhidGRZd1FkL2J2ZDBMUmJFeWpnQUFDZ2FXbmtsVGs3ZCtiOXZxZldCakpaMGlmelhUNmE2YnQ2RGFXVzMzUDFjbkZ4K2ZISEgvZnUzWHZ4NHNYTXpNeUlpQWlENVlvdDFJa1RKL0JkaXdNQ0F2cjA2ZVBwNmVuazVPVHM3THh0MnpiOVJacjZxaS9xckZ0aVl1THAwNmNSUXA5Ly9ybUhoNGZCczNqSk5Ybnk1TVdMRnpmdUxjVEh4My83N2JkcXRkcloyWG5nd0lHK3ZyNzRXNGlLaXRxM2IxL2pZdUx6dXZBdmFpdlVqQ3dXRzNlVGE5eWtRNmxVNHNWMzlZK2d0azA5S2lzcjlkdmpPZnY2K2hwelp4cVJkbXNDQlJ3QUFEU2hraXVYWDIvOFVXSEVJYWZjVXlkTHIxLzNXYlhLZGRhY1JyL2NKNTk4Y3ZueVpZMUdrNUNRZ0Jkd3V0L3UxWHVKVkNxVlVDaHM5R3U5QXhVVkZjZVBIMGNJVFp3NGNjbVNKZnBQMVR2dHpFZ2lrZWpYWDMvVmFyWDkrL2NmUDM1ODlRWldWbFk4SHMrVUNWWDc5KzlYcTlYKy92NDdkKzdVN3hZMWNiWWkrOTlkQTJzN2VLTzg2bktaMmpUdUp0ZjRsRzQzRTROdFFlb0loYzkzMUxXM3NySkNDQlVWRldrMG1ycFgwYjZEbjQxbURoWXhBQUJBazVDa3BTYk0raWhsNlJmR1ZHODRWWVVnNDd2Vnp5ZU1FOGJGTmU1RnlXUXkzdFdoRzRXMHNMREFyMVJmWVpDVmxWWGpvR2Z6a1phV2hsYzVCcjJKV3EyV3FGR3pIVHQybEphVzJ0cmFMbCsrdk1ZRy92NytlQzlhSFlONmRhaXNyTVEzU3dzSkNURVkxTTdLeW1wczFnaGYyWW9IZlBic1dmVm5zN0t5akR4UnJYRTNXWDhsZ1k1dXI3dnFhd3RxYkorWW1DZ1NpZlFueitGM1d5S1JKQ1ltTmtYYXJRa1VjQUFBUUx6cy85dnliRlJJZWN6OVJueXZLREVoYnRMN2FTdS9xYTFCY1hFeHZsRkM5YWR1Mzc2Tno1SFNMUjJnVUNqNGhyVDM3dDB6K0JaOCtLazUwODMzTXVncHZISGpCajVaeWtRM2J0eTRmLzgrUW1qbHlwVzFUZExDbDM5V1ZsWWVPWEtrK3JONWVYa0NnYUNPbDZqdExlVG01dUl2M1doVUtyVlBuejc0NlFpcHFhbjZUeW1WU254RnJURWFkNU5QbkRoaHNFcWdxS2pvM0xseitLcFlGeGNYZy9hM2I5ODJXRkdoVkNyMzc5K1AvNDJoVzBVN2NPQkF2T1B0NE1HRDFmdU04VlVncHFUZG1rQUJCd0FBQkN1THVKVzdaN2VKUVlyT25DNDRXbk9CaFcvQk5YUG16TDE3OTBaRlJlRmJ6OGZFeEd6WnNtWFhybDM0eFBCUm8wYnAyZzhkT2hUZkptUERoZzA1T1RseXVUd3ZMKytYWDM1SlNVbHA2SFN4ZDh6UHp3L3ZQdHl6WjA5NmVycEdveEVLaGFkUG45NjllN2ZweTJ4MSs0Wk1uanhadDJGWWRZTUhEOGE3aFM1ZnZ2ekxMNy9nM1pZcWxlclZxMWY3OXUxYnZIaHgzY1BRTEJZTDMwWGw3Tm16TVRFeENvVkNvVkJFUjBlSGhvYXlqVHM1clE3NE5od2FqV2IxNnRWWHJsd3BMeStYeVdTSmlZbWhvYUdabVptMnRyYkdCR25jVFM0cUt2cjY2NitmUFhzbWxVcnhqWGFYTFZzbWtVaklaSEp0a3dXLytlYWI4UEJ3Z1VBZ2xVb1RFaEpXckZpQkh4ZXhjT0ZDM2JvV1IwZEhmTFZ2UmtiRzh1WExYN3g0Z2MrcjQzSzVaOCtlWGJod29lNUlqeWI5MldnUllBNGNBQUFRclBUYVZVTGljRStmY3B0bnVLTTlQazZLejNDNmVQSGl4WXNYRFo1MWRIUmN0MjZkL3Urd0tWT21SRVZGWldkblAzNzhXTGZoRnBsTVhydDI3YzZkTy9GWjVNMlRnNFBEMUtsVHc4TENjbkp5bGk1ZGltRVlQc2w5NXN5Wk9UazVwa3hVMSswYmdtK0hlLzc4K2VwdDhGTlR5V1R5dW5YcnZ2dnV1OXpjM01qSXlNaklTRjBhZURkWXZVWHdva1dMMXExYko1UEpObXpZb0x2NDNudnY5ZTdkKytEQmc0MStDM2cvNjdKbHk3WnYzeTZSU0hidjNyMTc5OXMvRzJnMDJnOC8vSERreUJIODNOVzZOZTRtZi8zMTF6dDM3alE0OUl4S3BhNVpzOGJYMTdkNis3bHo1MTY5ZW5YNzl1MEcxNmRQbno1aHdnVDlLd3NYTGl3dExiMS8vMzU2ZW5wb2FDaStBRUozdy9GSmNrMzZzOUZTUUFFSEFBQUVVeG8zZWJ4ZWlwS2F6eE56YzNQYnUzZHZkSFQweTVjdjM3eDVJeFFLOFVNT2ZIeDgrdlhyTjJMRUNJUHpHQmdNeG80ZE8wNmVQQmtURTFOU1VzSmtNanQzN2p4ejVzeUFnSUNkTzNjU2ttclQrZXl6enp3OVBhOWN1WktkblUyaFVMeTl2U2RQbmp4NDhPQjE2OWFaRWpZMk50YjQwMElkSFIxLy8vMzNxMWV2UmtkSDUrVGt5R1F5dkYrdGUvZnU0OGFOcXo1aDMwQy9mdjIyYnQxNjZ0U3AxTlJVaFVMaDR1SVNFaEl5ZGVwVTNlR3FwaGcxYXBTM3QvZnAwNmNURXhQRllqR0h3d2tLQ3BveFk0YVhsMWVOWTc0MWFzUk43dHExNjk2OWU0OGRPNWFRa0NDVlNtMXRiWHYwNkRGanhvemE5alRoY0RpLy8vNzdzV1BISGp4NHdPZnoyV3gyNTg2ZEowNmNxTDluTW81S3BmN3d3dzhQSGp3SUR3OVBUMDhYQ29VMEdzM0p5YWx6NTg2alI0OE9DQWd3SmUzV0JETittVEVBQUxRcG9pLzZVbnFNWUM3WTFOQnZUUDVzWWRuTkc2WW53UFJxMXljNnh2UTRBQkFsT2pwNjQ4YU5DS0ZqeDQ3aGgxL1ZyYUtpWXVyVXFRaWhGU3RXNkEvcnQxemk1Y1BKUGwyWlM4My9sdy8wd0FFQUFNSDgxbTF3Ly9nVDArUFE3QnU4SVMwQW9JMkFBZzRBQUFoR2QzT2o2NTMrQ1FBQWhJTlZxQUFBQUFBQUxRd1VjQUFBQUFBQUxRd01vUUlBQUFEQUtGNWVYblBtek5FL3lLdHVkRG9kYjYvYldSb1FCUW80QUFBQUFCakZ5OHRyN3R5NXhyZG5NQmdOYWcrTUIwT29BQUFBQUFBdERCUndBQUJRQ3pJRk5lK3ozZ0VBNzVoV28wWmtxcm16UUZEQUFRQkFyVWpXOWxwQnpXY2hBQURhSm0xWkljbXUvaDJNM3dFbzRBQUFvR2FZcmJPbXZOamNXUUFBbWdzdHZ3aHBOU1FIZDNNbmdxQ0FBd0NBV3BGc25MUjhLT0FBQUcvOWYvdjI4eUoxSGNkeC9ETXpPelA3UTBSYUZuVmg3U0JpYWhCbGlMSUhSUlE4R1FZZGhJZ3VFVVRxeldPZEZBS0RYRHJYUlRCRFQ0b1hXVVVQNGtXaVk0b2d0WWxFak9hNnUrTjNadWZyUlpDaVNRdnRzMjk0UFA2QzEvRjVlWFYvdXA1U3FvNU41QjZTQkJ4QVg3WFh0cFN6cmQ3TXpkeERnQ1doYysxY2FnelcxcjJaZTBnU2NBQjkxZC9lbFpyRHhZVVR1WWNBUzhEQ3crNFBseG83M2t2Tm9keFRrb0FENksvZWJFenVMUzU5My92bFJ1NHBRR2JGeGUvU1lyZXgrLzNjUTU0UWNBQjlOZmQ5V2hrYW1mL3FrOVI1bEhzTGtFM3Z6cTMycVM4YmV6NnNqcS9OdmVVSkFRZlFWK1dWVmNPSHZ1N2R2YjN3N2VlNXR3Q1pMSGJucHc1V1IxY1A3aitjZThwVEFnN2duOVEyYm0yK2U2QnorZlQ4c1k5NmQyL25uZ1A4cjhvSHJibWpIL1JtYmd3ZG5Fb0RqZHh6bnFxVVpabDdBOEJTVjB5ZmJKODRrb3AyZmZLZCt1VGVnVGUyNTE0RXZHUkZ1M1AxYlB2VXNaVFM4SUhqdFkxYmN3LzZFd0VIOEZ6SzMzOWQrT2F6N28rWFUwcVZaU3RxbTdiVkp0YlhYdDFRR1J6SlBRMTRNY3IyWFBud2ZqbmJXcHk1MmJsMlBoWHRnYzI3aHovK0lvMHN6ejN0cndRY3dML1ErKzNuWXZwazU4cVo4a0VyOXhiZ3BhaXNHS3VPcngxNGZiTCsxczdxeFByY2MvNmVnQVA0TDhxNVA4clplK1ZzSzNXSzNGdUFGNk95ZkxTNmNrMnFOM01QZVRZQkJ3QVFqQmNxQUVBd0FnNEFJQmdCQndBUWpJQURBQWhHd0FFQUJDUGdBQUNDRVhBQUFNRUlPQUNBWUFRY0FFQXdBZzRBSUJnQkJ3QVFqSUFEQUFoR3dBRUFCQ1BnQUFDQ0VYQUFBTUVJT0FDQVlBUWNBRUF3QWc0QUlCZ0JCd0FRaklBREFBaEd3QUVBQkNQZ0FBQ0NFWEFBQU1FSU9BQ0FZQVFjQUVBd0FnNEFJQmdCQndBUWpJQURBQWhHd0FFQUJDUGdBQUNDRVhBQUFNRUlPQUNBWUFRY0FFQXdBZzRBSUJnQkJ3QVFqSUFEQUFoR3dBRUFCQ1BnQUFDQ0VYQUFBTUVJT0FDQVlBUWNBRUF3QWc0QUlCZ0JCd0FRekdQT1ArSGxvRXZRbUFBQUFBQkpSVTVFcmtKZ2dnPT0iLAoJIlRoZW1lIiA6ICIiLAoJIlR5cGUiIDogIm1pbmQiLAoJIlVzZXJJZCIgOiAiNDIxMTAzODYzIiwKCSJWZXJzaW9uIiA6ICI3NCIKfQo="/>
    </extobj>
    <extobj name="C9F754DE-2CAD-44b6-B708-469DEB6407EB-3">
      <extobjdata type="C9F754DE-2CAD-44b6-B708-469DEB6407EB" data="ewoJIkZpbGVJZCIgOiAiNDc5OTg1ODU5MTI1IiwKCSJHcm91cElkIiA6ICI0NjYyMjA3MjgiLAoJIkltYWdlIiA6ICJpVkJPUncwS0dnb0FBQUFOU1VoRVVnQUFCa0FBQUFGK0NBSUFBQUJWdVVHakFBQUFBWE5TUjBJQXJzNGM2UUFBSUFCSlJFRlVlSnpzM1hkNFU5WC9CL0J6TTl1TTdyM29vRUFwZEFDeUVVUlp5cENsdUVWQTlPdENFZmtoUzF5Z2dqaEJVVUZCUkVXR0xCRms3OUVCbE5IU3ZlaHUwN1FaemJpL1B5NkUyNnltYVNBQjNxL0h4eWU1T2ZmZTA5czA5TDU3enVkUU5FMFRBQUFBQUFBQUFBQUFWOFZ4ZGdjQUFBQUFBQUFBQUFDc1FZQUZBQUFBQUFBQUFBQXVEUUVXQUFBQUFBQUFBQUM0TkFSWUFBQUFBQUFBQUFEZzBoQmdBUUFBQUFBQUFBQ0FTME9BQlFBQUFBQUFBQUFBTGcwQkZnQUFBQUFBQUFBQXVEUUVXQUFBQUFBQUFBQUE0TklRWUFFQUFBQUFBQUFBZ0V0RGdBVUFBQUFBQUFBQUFDNE5BUllBQUFBQUFBQUFBTGcwQkZnQUFBQUFBQUFBQU9EU0VHQUJBQUFBQUFBQUFJQkxRNEFGQUFBQUFBQUFBQUF1RFFFV0FBQUFBQUFBQUFDNE5BUllBQUFBQUFBQUFBRGcwaEJnQVFBQUFBQUFBQUNBUzBPQUJRQUFBQUFBQUFBQUxnMEJGZ0FBQUFBQUFBQUF1RFFFV0FBQUFBQUFBQUFBNE5JUVlBRUFBQUFBQUFBQWdFdERnQVVBQUFBQUFBQUFBQzROQVJZQUFBQUFBQUFBQUxnMEJGZ0FBQUFBQUFBQUFPRFNFR0FCQUFBQUFBQUFBSUJMUTRBRkFBQUFBQUFBQUFBdURRRVdBQUFBQUFBQUFBQzROQVJZQUFBQUFBQUFBQURnMGhCZ0FRQUFBQUFBQUFDQVMwT0FCUUFBQUFBQUFBQUFMZzBCRmdBQUFBQUFBQUFBdURRRVdBQUFBQUFBQUFBQTROSVFZQUVBQUFBQUFBQUFnRXREZ0FVQUFBQUFBQUFBQUM0TkFSWUFBQUFBQUFBQUFMZzBCRmdBQUFBQUFBQUFBT0RTRUdBQkFBQUFBQUFBQUlCTFE0QUZBQUFBQUFBQUFBQXVEUUVXQUFBQUFBQUFBQUM0TkFSWUFBQUFBQUFBQUFEZzBoQmdBUUFBQUFBQUFBQ0FTME9BQlFBQUFBQUFBQUFBTGcwQkZnQUFBQUFBQUFBQXVEU2VzenNBQUFBQTRHaGFPYWs5U1N0eWlTS1BWaFlRYmFPek93Um1VTUlBSW80bDRsakt1eGR4QzNWMmR3QUFBTUNsVVRSTk83c1BBQUFBQUk1QmwyeWd5N2FRcXYyRUVNTHpJQUpmSXZBakZOL1ovUUp6dEhMU1ZFblVaWVFRNHBGTUJZNmdRcDhnd21CbmR3c0FBQUJjRVFJc0FBQUF1Q3RvNnZTcFQ1QzZNNFR2UTBWTW9kcE5KM3d2Wi9jSmJFRHI2UEx0ZFA0S0lrc2xQQ2tWdjV3S2V0VFpmUUlBQUFDWGd3QUxBQUFBN255S2JQM1pTVVNaVDBXOVJyVi9oM0RjbmQwaGFMMmF3L3FNTjRpeWlBcDVuSXBmUmpodXp1NFFBQUFBdUJBRVdBQUFBSENIMHl2MWgrOGptanBPd25ja2NLU3pld050b0d1Z005Nmd5LzRtZ2FNNVNhdWQzUnNBQUFCd0lWaUZFQUFBQU81czlOVWxSRjNHU2Y0RjZkVWRqeXVoRW4raXdwNG01ZHZvbk0rYzNSc0FBQUJ3SVFpd0FBQUE0RTdXY0luTy81WnE5eEx4ZTlEWlhRSEhvRG92SXo3OTZleFBpS3JZMlgwQkFBQUFWNEVBQ3dBQUFPNWdkTUdQUk9CSGRmclEyUjBCeDZHNG5LNWZFMExvd2pYTzdnb0FBQUM0Q2dSWUFBQUFjTWZTcStscmYxRWhqenU3SCtCb2J1SEVkeUJkdkpiUVdtZDNCUUFBQUZ3Q0Fpd0FBQUM0VTlIbDI0aE9RWVUvNCt5T2dPTnh3cDhqbWxwU2Y4SFpIUUVBQUFDWGdBQUxBQUFBN2xnMXg0akFuNGphTzdzZmNBdDQ5eVdFME1wQ1ovY0RBQUFBWEFJQ0xBQUFBTGhUMGNvaTRoN3U3RjdBclNId0pZUVFCRmdBQUFCQUNBSXNBQUFBdUpNcFN5ajNDR2QzQW00UmlnajhpYkxJMmQwQUFBQUFsNEFBQ3dBQUFPNVkybnJDODNCMkorQ1c0VW1KdHM3Wm5RQUFBQUNYZ0FBTEFBQUFBQUFBQUFCY0dnSXNBQUFBQUFBQUFBQndhUWl3QUFBQUFBQUFBQURBcFNIQUFnQUFBQUFBQUFBQWw0WUFDd0FBQUFBQUFBQUFYQnJQMlIwQUFBQUFjQzBLbmF5K3FWS2xhNUR3ZlR6NUFYeU9tN043QkFBQUFIQ3ZRNEFGQUFBQVFBZ2gyZkxUYVRXN00rb095alZWN08waDdoMjdlQS9xNFR2S1R4amh2TjRCQUFBQTNOTVFZQUVBQU1DOXJrS1Z0Nm5nNDZ2eVUyWmZMVlZtbGlvejk1UitQekR3bWVHaC94Tnl4TGU5Z3dBQUFBRDNPdFRBQWdBQWdIdmFzWXJmbDJTTXNaUmVzUjBxWDdma3dxT2x5c3piMGk4QUFBQUF1QWtCRmdBQUFOeTcvc2gvYjFQaHg3YTNsMm5LbDE2Y21GRjNvTVdXTzNic0dEMTY5THg1ODNRNlhkdjZDQUFBQUFBSXNBQUFBT0JldGIzNDgxTlZtKzNZY1hYMkd6bnlGT3R0dG03ZHFsUXFUNTA2bForZmIyOEhiNkpwdXUwSHVaM3V1QTREQUFDQWkwT0FCUUFBQVBlaTg3WC9IU2o3MmV4TFFXNHgvK3Y0RS9OZnZPZEFzMjEreW41ZG9hdTNjdnhodzRaeHVkekV4TVNJQ1B0THYxZFZWWDMzM1hmUFBQTk1WVldWRGMxZHdvRURCK2JPbmZ2MTExODd1eU1BQUFCd1YwRVJkd0FBQUxnWGJTdGFadWtsTjU2a3ZmUSs1bkY2elc2emJWUTYrWUd5TlkrRXZtSHBJQk1uVHB3d1lRSkZVVzNwWkdabTVxWk5tOXB5aE52djk5OS96ODNOSFQ1OHVMTTdBZ0FBQUhjVmpNQUNBQUNBZTg2WjZyOXJta29zdmNxZS9rWVRpMVBoOWwzN1NhV1RXemxMRzlNckFBQUFBRERBQ0N3QUFBQzQ1NXl2K2MvS3EycGRZN2I4RFBPNHZxblNTc3ZMc21QSlBuZmtVQ090VnN2ajRmZEFBQUFBdUdOUUtMRUpBQUFBenFTdEp6b0YwYXVJVGtWMFNxSlhFcjJHMEZwQ2E0aGVSOVBNWXkzUmE2OC9vTFZFcnlHMGp0QWF1bkExRlRDQ2l2Kzh0ZWQ4NjJ5Q1EvcmUzWGZrVTFIbUZ6SDgrdXV2dDIzYkZod2N2SGJ0V3FPTkFRRUI2OWV2THk0dTNyQmhRMnBxYWwxZG5iZTNkOSsrZlo5OTlsa1BEdyttNWFKRmk0NGVQV3A2MkFrVEpreWZQdDN3dExHeDhhKy8vanA2OU9pMWE5Y29pZ29KQ2VuWHI5KzRjZU1rRW9taHplSERoei80NEFOQ3lMcDE2K3JyNjFldFdwV1ptYWxTcWJaczJXSm9WbEpTOHVlZmY2YWtwRlJYVnd1Rnd1am82Q0ZEaGd3Yk5vekRhVFphWDZsVS92MzMzMGVPSENrcUt0Sm9ORjVlWHJHeHNlUEdqVXRLU3NyTHkzdnh4UmZOWG9wdDI3YTV1N3UzOHRJU1FvaitTRS9LTTRsS1dHWEh2Z0FBQUhDWHdWL2VBQUFBb0cxMENxS1ZFMjA5MGNxWkIvVDFwdzFFS3lPYUcwOTF5aHRCbFlMb1ZFU3ZJcnJHdHA1YTRHZkhUaVdLSzlZYlJFb1NYKyswam5uOFY4RUh4eXMzV21wWjFIalJqZzRRUXM2ZE96ZC8vbnlsVXNrOHJheXMvUHZ2djFOVFU3Lzk5bHZiczU3czdPeTVjK2ZXMU5RdzB4VnBtczdOemMzTnpkMjdkKytubjM0YUhCeHMxTDZ3c1BDamp6NVNLQlJHc2RUZXZYcy8vL3h6clZaTENPRndPSTJOalJjdVhMaHc0Y0toUTRjKytPQURQcC9QTkNzcEtaazllM1o1ZVRuemxLS29xcXFxcXFxcTBORFFwS1FrKzY0REFBQUFnSTBRWUFFQUFFQkxOTFZFWFU3VVpiUzZuS2pMaU9yR0EzVTVVWmNUdmNyWi9XdWRCbTJ0b3c1VjIzVE5qcjBVQ3NXSEgzN1l2WHYzNTU1N0xqUTB0THk4Zk5XcVZTZE9uQ2dxS3RxNGNlT3p6ejVMQ0ZtNGNDRWg1Tml4WSsrOTl4NGg1TGZmZnZQMzkyY2ZwS0tpNHAxMzNwSEw1WW1KaVZPbVRHbmZ2cjFXcTAxTFMvdjIyMi9MeXNvKy9QRERiNzc1eHFnSTE1bzFhOXEzYno5ejVzeVFrSkRDd2tLaFVFZ0lPWFhxMUtlZmZrb0lHVGx5NUlRSkU0S0RnK3ZyNi9mdjMvL2pqeittcEtTc1hyM2FNT0JyMmJKbDVlWGxIaDRlczJiTjZ0NjlPMFZSNWVYbHg0OGZaNllpUmtWRjdkMjdseEF5ZmZwMHBvajd6Smt6MjNaMUFRQUFBRzVDZ0FVQUFBQTNOR1lSWlNHdExDU3FVcUxJcDFVbFJIV05xSXFkM1MwSFUrc2FyRGV3c1lnN0lVU2pWelhwbFFKTzYrYkhOVFEwOU8zYmQ4R0NCVXpBRkJZV05uLysvTW1USjVlWGx4ODZkSWdKc0ZxMGN1Vkt1Vnllbkp5OGVQRmlMcGRMQ09IeitYMzc5dlgxOVgzMTFWZXpzckxTMDlPVGs1UFp1NVNYbDY5YnQwNHNGaE5DSWlJaUNDRWFqV2I1OHVXRWtLZWZmdnE1NTU1am1ubDVlWTBiTjA2cjFmN3d3dy9idG0xNzl0bG4zZDNkbTVxYUxseTRRQWdaTjI1Yzc5NjltWmFob2FFVEowNXMxZGNPQUFBQVlCOEVXQUFBQVBjZVJRNVJGTkNLUEtJc0lxb2lXbFZDRlBta3FjclozYnBOeER3ZjZ3M1lBNWNvMHNKS2dxMU5yeGlUSjA5bW40WFA1OTkvLy8wYk4yNHNLaXJTNi9WR1UveE1WVmRYTXhXeUprK2V6S1JYQmgwN2R2VDE5YTJ1cmo1MzdweFJnUFhJSTQ4dzZaWEIwYU5IcTZ1cnhXTHhFMDg4WVhTS2Z2MzYvZkRERDAxTlRWZXVYRWxPVHVieGVEd2VUNnZWbHBSWVhMMFJBQUFBNE5aQmdBVUFBSEJYMDlhVGhpdDBZelpwektZYnMwbmpWYUxJSjdURzJkMXlKaytCdncydGJPSXJETE5qTDRsRUVoa1phYlF4TkRTVUdmeWxVQ2pZSmRqTk9uZnVIUE5nenB3NXBxOHlwYldxcTZ1TnRpY2tHSmV1VDA5UFo5by85dGhqbHM3RkhJZkQ0ZlR0Mi9mdzRjTjc5KzV0YW1wNjhza25vNk9qclhjU0FBQUF3SUVRWUFFQUFOeEZkQTJrL2h4ZGwwb2FNNW5RaW1qcW5OMG5tL0U4Q1ZkRXVHTENFeEd1bUZCOHd1RXgvNmNvUHFINGhNTm5iZVFUaWtjWC8yckhlZnlFRVc1Y2lhcWxpWVMyQ0JmSDI3R1hTQ1F5M2NoVXBDS0U2SFM2Rm85UVdWbkpQR2hzdEZnSXY2bXB5V2lMVVJVdHczSDBlcjB0eDNudHRkZGtNdG01YytjT0hUcDA2TkNodUxpNFVhTkdEUjQ4MkdnSUdBQUFBTUN0Z0FBTEFBRGdUcVpYa2ZwenRPd2NrYVhSOWVkSVk1YXpPMFFJSVlUblFmaGVoTzlGZUY2RTcwbGRmK3hKK0o2RTcwWHh2UWxYVExnaXduVy9rVmhKN1RzUFhiemV2aDNqUFB1bjFleTJiMSsyZU05QmJUK0lIUXhWdXJadTNXbzBLOUFLTnpjM3M4ZUppWW41N3J2dld0emR5OHRyNmRLbEowK2UzTEpsUzJwcTZ1WExseTlmdnJ4eDQ4WkZpeGFacm5nSUFBQUE0RmdJc0FBQUFPNG90SWJJTTJoWk9wR2wwYkowMHBoSjZKWUg3RGdVUlFTK1JPQlBoQUdVSUlBSUE0alFud2dDS0dFQUVRWVFnVDhSK0pHVzZrWTVYYUwzVUNzQmxvMUYzUG1VTU01cndDM29YY3M4UER5WUI2V2xwYkd4c1cwOFRsbFptUzJGdHhpOWUvZnUzYnYzdFd2WC92ampqNTA3ZCtibDVYMzg4Y2RmZi8yMTNYMEFBQUFBc0FVQ0xBQUFBSmVuVjVPNjAzVE5jYnJtR0pHbEVMMzZkcDJZSXU1aFJCUk5pV0tJT0pvU1JSRlJOQkZGRWVxTy8vMGh3ZnVoQ0hIWHdzWUxabCsxc1lqNzBOQ1hSVnlQVzlOQjQ1N285WHIyOWc0ZE9qQVBqaDgvM3BZQXEwT0hEdnYzNzI5c2JEeC8vbnhTVXBMdE93WUhCOCtZTWNQVDAvTzMzMzY3Y3VWS1ZWV1ZuNThmdTg5R0hRWUFBQUJvb3p2K0YxQUFBSUM3VnZWaHV2WUVYWE9FMUo2OEhhZmp1QkZKUjBvYVJ5UnhsQ2lLaUdLSXBPUHRPSytUVEd3M2Y5a2w4NVhMVmRxR2JQa1o1ckdzcWNKc20wQzM2QWVEWHJpVkhTU0VFSUZBd0R5b3Fxb0tEQXcwYkkrSmlRa0xDeXN1THQ2OGVmT1FJVU5DUWtMWWUrbjEra3VYTG5YcDBxWEY0dzhZTUdEVnFsVjZ2ZjZISDM1WXZueTU0WFNNaG9hR2lvb0twbGk3VHFmVDYvVjhQcC9kd0ZESG5Ta2J6KzV6VmRXOXNxZ2xBQUFBM0I0MmpSVUhBQUNBMjBTUlF4ZDhyejg3UWI4blJIOTJISjN6MlMxTHJ5Z2lpaWFCajFBeHN6aEphemdEVG5HR0ZISDY3S082ZkVORnZrSUNIcjY3MHl0Q1NLaW8wL2lJZDgyK1ZLYktXWkU1aGZudm91eVFhUU1CeDMxSzdPMllOQmNSRWNFODJMQmhRMTFkblZLcExDd3NaRVk1VFowNmxSQ2lVQ2plZlBQTnZYdjNOalEwRUVMcTZ1cjI3OS8veWl1dmJOMjYxWmJqQndRRVBQcm9vNFNRckt5c3Q5NTZLeTB0VGFQUjZQWDZhOWV1L2ZYWFgxT25UcjE0OFNMVFVpYVRUWnMyYmNlT0hVemRkNTFPZCtYS2xmWHIxeE5DZ29LQ21DVVUyWDFPVDA4L2ZmcTBScVBKemMzVmFyVzM1dklBQUFEQVBRUWpzQUFBQUZ4QTFUNjZhaDlkc1ljbzgyL2hXZHpDS08rZXhPcyt5ck1ia2NZVGpuRko3M3ROdjRCSjE1UlhqMWR1Yk5WZVBFcndYTXhTUDJINExldlhUUUVCQWIxNjlUcDE2dFNwVTZjbVRweElDSmt3WWNMMDZkTUpJZjM2OVh2eHhSZFhyVnBWVTFQejZhZWZNcW1Xb1hwWFhGeWNqYWVZT25WcVpXWGxrU05ITWpNejMzbm5IYVBqR0lwdEVVSktTa3ErL1BKTFFnaVh5elVzbFNpUlNONTk5MTEyL2F4SEhubGt6NTQ5ZXIxKzd0eTV6Slp0MjdieGVQaWRFd0FBQU5vRXYwd0FBQUE0aWFxSXJ0aERWLzFIcW84U3ZkS0dIVnFQNGhPUEJNcTdKK1hWazNqMUpNSkFHL2E1dDB4b056L1lQWFpUNGNjMnR2Y1dCRStML1RiSXZmMHQ3dGROYytiTVdiVnExZkhqeCtWeXVhK3ZiMHhNak9HbGlSTW5KaWNuYjk2OCtmejU4elUxTllRUUh4K2YyTmpZUVlNR0RSaGdhM1Y1UHArL1lNR0NZOGVPL2ZQUFA1bVptZlgxOVFLQklEQXdNRDQrZnZqdzRZWWd6TVBENC9YWFh6OXk1RWhSVVZGdGJhMmJtMXRvYUdqUG5qM0hqaDNyN2UzTlBtQmNYTno3NzcrL2J0MjZ2THc4SG84WEd4dUw5QW9BQUFEYWptS3Zzd01BQUFDM25LcVV2cmFSdnJhVnlNMVhFRzh6aW5na1VMNzNVNzREaVhmdnUzdVlsZjVBWnlwZ09CWC9lUnVQVTZISzIxandmbzQ4eFhxendVRXZEQTJaTHVDNHQvRjBZQ1A5a1o2VVp4S1ZzTXJaSFFFQUFBRG53eC9FQUFBQWJvdW1TdnJhWnZyYVppSnJJU1d4a3lpSzhybWY4aHRJZkFjU251Y3RPY1hkSzhBdDZwV09hN0xxVDZiWC9IdWhibitqdHBiOWFxZ29Mc0Y3Y0EvZlVkNkNFTXZIQUFBQUFJQmJDQUVXQUFEQXJhU3BvOHUyME5lMmtOb1RoRGg2MUxQQWovSVpRSHdIVW42RGlSdXlsYmJxNE5HN2cwZnZ4OGpDUm0yZFhGT2wwalZJK0w2ZWdnQStKWFIyMXdBQUFBRHVkUWl3QUFBQWJnV2FWQi9VRi8xQ0tuWVQydEZMc0FtRHFhRFJWTkFZNG5VZklaU0REdzZFaUhsZVlwNlhzM3NCQUFBQUFEY2h3QUlBQUhBb1RTMWR2Sll1V3VmNDlRVGRRcWhBUTI0RkFBQUFBSEFQUVlBRkFBRGdJTldINmVKZjZQSmRoTlk0OHJCdW9WVFFhQ3B3RFBIcTRjakRBZ0FBQUFEY09SQmdBUUFBdEkybWxpNVpUeGV0SllwY1J4Nlc0bE9CRDFOaHp4SGYreDE1V0FBQUFBQ0FPeEFDTEFBQUFIdXBTdW04TCtuaVg0bGU3Y2pEaXFLcHNHZW9zS2NKMzl1Umh3VUFBQUFBdUdNaHdBSUFBR2c5WlFHZDh6bGQrb2NqQzdSVGZDcndFU3I4V2VLRElWY0FBQUFBQU0wZ3dBSUFBR2lOeHF0MHp1ZjB0WTJPUENaWFFrVzhRRVcrUkFRQmpqenN2WUFuSmJvR1ozY0NiaG1OakdBNVNBQUFBQ0FFQVJZQUFJRE5HaTdwc3o4aDVUc2RlVXhoSU5WdU9oWHhBdUZLSEhuWWU0ZGJNSzI2UmptN0YzQkw2TlZFVTAxRUVjN3VCd0FBQUxnRUJGZ0FBQUF0VVpYUW1Rdm9zcjhkZVV4UkRCWDFDaFg2QktINGpqenNQWVp5QzZGclR6dTdGM0JyS1BJSUlaUjdPMmYzQXdBQUFGd0NBaXdBQUFETGRBMTB6dWQwL25lRWJuTFlNZDFDcWZiL1I0VStUZ2pIWWNlOFp3bURpVEtmTkZVU2diK3p1d0lPUnRjY0pZUWkzbjJjM1JFQUFBQndDZmpWR1FBQXdDdzlYZlN6L25BUE91OHJoNlZYZkcrcTQvdWMrODlRb1UvZ24yQ0hvSHdIRWtMb2t0K2QzUkZ3UExya04rTDNJQkg0T2JzakFBQUE0Qkl3QWdzQUFNQVlYWE9NdnZRMmFienFzQ055M0tuSTZWVDBETlM2Y2pEZis0bDdKRjJ5Z1lwNnpkbGRBWWVTWHlUMTU2bkVuNXpkRHdBQUFIQVYrUE12QUFBQVMxTVZmVzRhZldhTUE5TXJLdXc1enYxbnFkaDVTSzl1QlNyeVpkS1lSUmV0Y1haSHdKSDBGOThpN3BGVTBCaG5kd1FBQUFCY0JVWmdBUUFBWEVkZis0dStQSWRvYWgxMlJJOUVxdXRLU3RMQllRY0VFMVQ0cy9TMVRmVGxPWlMwSy9IcTRlenVnQVBRdVY4UVdRcW56My9PN2dnQUFBQzRFSXFtYVdmM3dTWUtuVHFub2J4RzNWRGIxS2pTYVp6ZEhRQUF1S3ZRMmdaU3NZc284cTAzNDFQYVRycVM5dnBTQWRHMWNFU3VoT293bDRxWVNnamx5STZDV1pvNi9ZbkJwS21HNnZRaEZmYTBzM3NEYlVJWHI2VXZ6cVNpWHFVNkxIUjJYd0FBQU1DRnVIcUFWYWlvT2xCK01hVW10MGhSN2V5K0FBQUFYQmVwTCsrbXl4bW1UZmVqNjgyODdEZUVpbDlHdVlVNG9XZjNMSFc1L3R3VVVudVMrRDdBNmZ3SkVVVTd1ME5nQjVyT2ZJL08vNWFLbUVaMStwQlFYR2YzQndBQUFGeUlpd1pZZWtLZnJzN2VYcEp5U1ZiczdMNEFBQUJZTkZwemVyejJ1SVJXWFg4dUNLRGlGcU53ajdQUTJaL1FPWjhSUW9obk55cDRQT1hUbjBqam5kMHBzSUdxaUM3WlFKZjhTVlFsVk1JS0ttaXNzenNFQUFBQUxzY1ZBeXlha08rejkvNTc3Wnl6T3dJQUFOQXlNYTE2UWJOdmtQWUM4UjFFSmY1SThiMmMzYU43VzMwYVhmQURYZnJuelMwZUNTaWY3NkowRGFTcGhtaHFpRTVCaE1GVStQTlUyRk5FR09Uc2JnRUFBSUFyY3JrQVMwL29GVm4vN2l2UGNIWkhBQUFBV3VGK0VlZVY1TmNGSEt5TzRocTBNcnAwSTJuTUlab2F1cW1hNkp1YzNTRXdSK0JMaVNLSktKSVN4eEx2dnM3dURRQUFBTGcwbHd1d3ZzbmFqZlFLQUFEdVJKRmkvM2ZqeC9vTFBaemRFUUFBQUFDQXV3M0gyUjFvNW1qbEZhUlhBQUJ3aDhwdnJOeFdmTmJadlFBQUFBQUF1QXU1VUlDbEovUzZ2Q1BPN2dVQUFJRDlkcFdtRlRSV09yc1hBQUFBQUFCM0d4Y0tzSTVWWmxhb1pjN3VCUUFBZ1AzMGhQNDU3NUN6ZXdFQUFBQUFjTGR4b1FEcjMydnB6dTRDQUFCQVcxMm9LNVJwRk03dUJRQUFBQURBWGNWVkFxeHlsZXlpck5qWnZRQUFBR2dySGEwL1ZwbnA3RjRBQUFBQUFOeFZYQ1hBT2wyZDdld3VBQUFBT01hbGV2eEpCZ0FBQUFEQWtWd2x3TXFVbHpxN0N3QUFBSTZSTFM5emRoY0FBQUFBQU80cXJoSmc1VFZVT0xzTEFBQUFqbEd0Ym5CMkZ3QUFBQUFBN2lxdUVtRFY0SGQ5QUFDNFcyaHBYWk5lNit4ZUFBQUFBQURjUFZ3bHdGTHBOYzd1QWdBQWdNTTBhdFhPN2dJQUFBQUF3TjNESlFJczJ0a2RBQUFBQUFBQUFBQUFsK1VTQVJZQUFBQUFBQUFBQUlBbENMQUFBQUFBQUFBQUFNQ2xJY0FDQUFBQUFBQUFBQUNYaGdBTEFBQUFBQUFBQUFCY0dnSXNBQUFBQUFBQUFBQndhUWl3QUFBQUFBQUFBQURBcFNIQUFnQUFBQUFBQUFBQWw0WUFDd0FBQUFBQUFBQUFYQm9DTEFBQUFBQUFBQUFBY0drSXNBQUFBQUFBQUFBQXdLVWh3QUlBQUFBQUFBQUFBSmVHQUFzQUFBQUFBQUFBQUZ3YUFpd0FBQUFBQUFBQUFIQnBDTEFBQUFBQUFBQUFBTUNsSWNBQ0FBQUFBQUFBQUFDWGhnQUxBQUFBQUFBQUFBQmNHZ0lzQUFBQUFBQUFBQUJ3YVFpd0FBQUFBQUFBQUFEQXBTSEFBZ0FBQUFBQUFBQUFsNFlBQ3dBQUFBQUFBQUFBWEJyUDJSMEFnTnZub2FDdXI4UU9Neno5cmVEb3hzS1RUdTBSR1B1eDEwdStBZ256V0UvbzhVZVdPYnRIclJNakNad1NNemhLSEZDdXF2dXQ0TmpwNm14bjl3Z0FBQUFBQU80R0dJRUZBQUNPNGNrWHZkZDFZcHhIcUJ1WDMwN3NQN3Z6bU02ZVljN3VGQUFBQUFBQTNBM3VuaEZZSEVKdEdqRFQ4RlJENng0N3V0eStRejNacnYvRWlONkdwK3Z5RDI4dU91MklQZ0lBM00xNitFUkxlRzZHcHh4Q1BSQVFmMGxXN05ST0FRQUFBQURBM1FBanNBQUF3REc0bFBHL0thWmJBQUFBQUFBQTdJQmJDN2dsT0lSeWRoY0E0SFpMcmMxVDZUWHNMWWNyTHp1dk93QUFBQUFBY1BkQWdBV09KT1R3Ky9qRnp1ajQ4SnJlLzNOMlh3RGdkcXRTeXovSzJKemZXS21qOVdXcXVpOHlkNlhYNWp1N1V3QUFBQUFBY0RlNGUycGdnZE85M21GRVAvK09BZzZQV1QzTjJkMEJBQ2ZJa0JXOW1mcUxzM3NCQUFBQUFBQjNHNHpBQW9mcDRoWE9wRmNBQUFBQUFBQUFBQTZFQUFzQUFBQUFBQUFBQUZ3YUFpd0FBQUFBQUFBQUFIQnBDTEFBQUFBQUFBQUFBTUNsSWNBQ0FBQUFBQUFBQUFDWGhwTGJ0NHF2UU5KTzdPL0JkL2ZnaTNnY1RyMUdLZGNvaXhVMUpjb2FaM2Z0RHVET0ZiU1hCSGtKUkZLK3V6dFgwS2hWMVd1VWxXcDVqcnpNaWVzYmhvbDhZeVNCM2dJeGwrTEltaFJYRzhvS0dpdXQ3OUpPN0I4bDl2Y1NpRGtVVmQra0xGZkpMdGVYYUdtZGZSMlE4TnlpSlFGK1FxbVk1eWJrOEpXNkpybFdtZDlRV2Fpb3N1K0F0MDZFeUM5VTVPM0ZGNHQ0UXJsR1ZhOVI1RGFVVjZqcmI4L1pYZWRDZWZGRmtaSUFUNzdJZys4dTVQRFZlazFOVTBPcG9xYWdzY3ErZHpKRlNMUWtzSjNZMzVNdklvVElOY295VmQyVitoSXRyVzlqVjhORnZzSHUzaDQ4ZHluZlhVL29lbzFDMXFUSWJTaXYweWphZU9UV2N0UkY0MUtjV0dtUXY5RERXeURoVWxTOVJsbmIxSmdwTDIzVXFtOWw5d0VBQUFBQTRKWkFnT1Znd1c1ZWo0UjJTL0tPREhYM01kdWd1cWtoclRadlcvSFpJa1cxcFlPTUQrLzFkT1FBdzlQZDE5Sy96LzdQK25rN2VZUXNUbnpTOEhSWGFkb1BPZnVzN3pJaHZQZFRrZjBOVDk4OXQrRnlmWW4xWFl5OEVqdnNvYUN1WmwvaUVHckxnTGVOTmhZcXF0NUkrZG5LQWNWYzRZaVE1UHQ4WTlwTGd6aUVNbTJnMERWbDFCWCtlKzFjYW0xZXE3cHFpNGVDdXI0U084enc5TGVDb3hzTFR6S1J3WkNnaERGaDk0VzRleHZ0VXFTbzNsQnc5RVRWVmFQdEFnN3Y0WkRraDBPUy9ZVWVSaStwOVpvakZWYzJGQnlyYVdxd3NXTlI0b0FCQVhGOS9HS0QzTHpNTm1qUXF2YVhaMndyUGx0dDh6RnRRUkV5SzI1MEg3OE83STA3U2xKK3lqMWdhUmN2dnVqUjhKNTkvR0lEaEo2bXI1YXA2ZzZXWDlwV2NsYXBhM0pnUHcyY2RhRk0rUW1sajRSMFMvYU9iQ2YyTjl1Z1VhcytXNU96dlNRbHA2SGN4bU82Y3dWandub01EVXIwRm9pTlhsTHJOVWNxci95ZWY4eU9yNnVMWi9qUTRJU3VYdTI4K0NLekRRb1ZWYWVyczdlWHBOUnJsTFljY0cyZlY2UThkK2F4aHRZOWRuUzVqVDF4NEVXTEVnZU1DZXZSd3lkR3pCTWF2YVFuZEk2OC9KOXJhWWZLTHpreERRY0FBQUFBZ05aQ2dPVXczZ0x4czFFRDd3K0lNNXU4R1BnS0pBOEZkaDBjMk9WWVplWlBPZnRsNWtZM25LN09aZ2RZU2Q1UkxaNjloMDhNKzJsM24rZ1dBNnhFNzNhR3gvVWFaV1o5YVl0bnVYVjRGSGRDUks5Um9kMUZYT01iVGpZUlY5RFR0MzFQMy9hWjh0SWZzdmZaZnZOdk55Kys2UDg2UDlyUkk4VHNxK0VpMzNmaXh1d3J6MWg1ZFkvdXhoQ1lDSkhmTzUxSFcwb3doUnorUTBGZCsvcDMvT2ppNWt1eVl1dG5qNVVHUHgzWlA4R3JuZlZtRXA3YjZOQWVRNElTdnNyODUyUzFjWnBtdHhmYlAyU1VYdTBwTzI4cHZhSUllVFNzNThTSTN1NWNnYVVEQnJsNVRXclg5NUhRYnQ5bjd6MVdtZW1vZmpyOVFyRjU4TjBmaitnN05EaUJSM0d0TkJQemhBTURPbk1wenJJck8ydzViSnhINkZ1ZFJ2b0pwV1pmRlhMNER3VjI3ZS9YNlpOTFc5UHJDbXpzYXF3MCtMbW9nZkdlWWRhYlJZajhJa1IrSTBPNmJ5ODUrM3ZCOFZzUitqandva2w0YnM5RkRSd2MxTVhTNXpDSFVMSFNvRmpwaUhIaHZUNjd0TTBGUnk4Q0FBQUFBSUJacUlIbEdCMmxJY3VTbngwVTBObDZlbVhBSWRRQS8wNmZKVDhkSWZJemZiVklVVjJtcWpNOERYTHpESEl6TTU2RjdUN2ZaZ0ZXb0p1bnBRQ0ZJZUR3T3JGQ21aU2FYQ2NPUnZBV2lEOU1mUHp4aUw3VzB5dTJqdEtRanhPZjZPZlg4WloyekpNdldwejBwS1gweXVEQndDNHZ4UTVoSHNkSUFqOU9mTUw2eFdlU3VJVmRKb1NMZkswMyt6VHBxUlpER1FOM3J1Q2R6bVB1YXg1bDJ1MnhpRDdEZzVQWVd3NVZYUHJ1Nmg2empma1U5NTM3V3ZvbUFBQWdBRWxFUVZUT1k1Nk51dDlLZW1VZzVibk43RFJxZkhndmgvU1Q0Y1FMeFJZcDlsK2EvTXpESWNuV2c1alc2dVlkdFNqaE1VdnBsWUVibHorM3kvZ08wbUJiamprMEtQSGp4Q2RhVEsvWUI1OFkwV2RoMXdtbVk1cmF5SUVYelYvb3NUanB5WWVDdXRyeU9Sem03ck1rNmNra205ODJBQUFBQUFEZ1hCaUI1UUE5ZktKbmR4NWpkUGRGRTVMVFVGYllXRlhYcE9CeE9KNThVUWVQa09EbU01dVkyNjEzMG40MUxZeDF1anA3ZEdnUHc5TWs3NmpkMTlJdGRjQlBLRFVOd3JyN1JKZVVXS3kzRmU4Wnh1N3dtWnBzRzc3UVc4SmY2TEVrNlVrZmdjUm9lN2xLbGxsZldxZHAxTkY2RDc0b1hPUnJOSzlRd09ITmpCdkZ6ZVFjcnJoOEt6cEdFV3AyNXpITVpEUXRyVXV2TFNoUlZCT0tDaEI2Sm5wSEdHVnREd1YyUFZsMU5WdGVOaWQrck9FT3YxSmRmNjYyUUtaUmlIbHVzZEtnYUVrZys2NWF3T0c5Mm1INDdQVDF0bmVwdHFreFExWlVwYTZYYVpSNld1OHY5T2ptRThVT3l5aENYdTg0NHBXelA5azQyOHVTSVVFSlQ3VHJ4OTV5b2lycnE4eC96R2FjUElxenNPdEVveWlFbVNwN1RWbXIxbW1sZkxkWWFYQVh6M0FCaDJmbzU5T1JBOHFVZGNlcUhEa095K0MyWFNpMkpLOTJzK01mZGVQd2piWlhxdXV2MUpmS21oclZlcTJVN3hZdThtc3ZEZUxiSE5hRWkzeG5kUjdOdE5jVCtyS3NwRkJScGRDcVBmbWl6cDVoUnROYWVSVG4xUTdEMzB6OVJXZTFKTlpUa2YwbmhQYzIycWloZFpka3hlV3FPcmxHNWM0VmVBc2tuVDFEUFp2UEswendhdmRod3FUWjZldWI5Rm9iKzIrZEF5OWFvSnZueDRsUEdIMlM1RGRXWHFncnJGTExDU0ZlQW5GbmoxQjJIdTNPRmN6cVBHWm02bHIySHd3QUFBQUFBTUExSWNCcXF4QjM3emM3aldTSFFWcGF2L3RhK3FiQ2s2YkZqOFBjZlo2TUhOREhMOWF3UmNRVnZOTjU5S3kwWDQxdUNNOVU1N0FEckdUdlNDc0JsdG14Sk4xOW9yYVZuTFcwUzZKM3BPR3hodGFsMWVSYi9Tck5XM0gxMzVXc0lUbmY5WnhtS1Bta0ovVEVJNSszZUFRQmgvZC9uUjgxdXVkTXFjbjlOZjlJdmtsOWRDblBmV3g0ejVHaDNRejNzUlFoTDhjT3pXMm9LTFpjVU14dVE0TVNmSVZTUXNpcDZxc3JyKzVsVC9ZVWN2aVB0K3N6TnF3bnUvM0U4TjVWYXJtdlFFSUlVZWsxUCtYcy82L3NBcnRCdENUZ2pZNFBzNlBHRHRMZ3pwNWhMVTRrVk9zMSs4c3YvbE9hWmxvM2JYWHVnV0hCaWROaUh1UlMxMGRUU25odUk0S1QveWc4YnZjWDN0TzN2V0ZBR1NPbEpuZlpsUjJXeHVpOUVET1luVjdKdGFvMXVRZE1Dd3g1OFVVdnhEd3d3RC9Pc09WL0hZWmRxaSt1YldxMHU2dEdidk9GWWd0eTgzbzdiclJSRUhPNk92djNnbU41SnU5a0FZZDNmMERjbzJIMzJYTGt0enFOWkE1N3RQTEt6N2tIamFwY2RmT09lclhEY0haVnJIQ1JiMC9mR05PNmJBYjkvVHNacFZkeXJmTDNndVA3eWpMVWVvMVI0eVN2ZHM5RURZeVdCQmkyUklyOXA3ZC82T3VzM2JaMDNqb0hYalFleFowVk41cjlTVkxRV1BsOTluK21kZjBpeGY2dmRSaGgrSXBFWE1ITXVKR3owbjV0KzVjREFBQUFBQUMzMUYwYllIRUlOU3c0MGI1OVk2U0J0cDlsZHVjeEl0YTBxUWF0NnNPTG15M1ZreXBXMW54NitlL2h3VW5UMmo5b0dFd1VJZko3b2wyL1gvSU9zVnRla2hYTHRTb3B6NDE1MnNVcmdrTW9Td2xDRDliOFFabEd3UXlhNk93WjVzYmhxMHp1U0Juc2lUTVg2Z290TmJPT0pvUzJQUEhRbGptSkwwUS93TDQzMWhQNmgreDlscUk2dVZhNU51L1FxYXFyODdxTWs5eTRNbTRjL2hzZFI5eUsrMDhtdlRwUWZ2R3JySCtNWGxMck5XdnpEbXYwdXNjaStoZzJkdlFJWVNZME51bTFIMlJzTW8ybGNoc3FGcHovODh2dXo3Tkh0VHdRRUc4OXdOcGZudkZ6N2tHNVZtV3B3Yi9YenJsekJjOUZEVFJzZVRDb2k5MjVUSnhINk14T0k5a2ozYzdYRlg1eTZXOUxJM3A2K2NhT1lNMDB2S2FxbTMvK2oycTEzTFJsblVieCtaV2RqZHFtNFRkK01FVmN3YWpRSG11YnYvUHRkcHN2RkJ1ZjRzNkpmNVE5dDY1SnIvMGljOWVKcWl5ejdadjAydi9LTGh3b3Y5amlkRDhPb1NMRi9vU1E5ZmxIL3lvNmFkb2d0VFp2M3ZuZmx5WS93NTY4T1Rpd2k2VUFLOUROODlVT3c5aGI4aHNyRjEzWWFHbXB3ZlM2Z3ZOcDYxN3ZPR0pnUUdmMjhZOVhaYVhVNUZydnZIV092V2pQUlErTWtkejgzRDVkbmIzMDhuYU51ZVUrOHhzcjU1ejdiWEhpazRaUG52YVNvRzdlVWJkaVhRZ0FBQUFBQUhDZ3V6YkE0bEtjbDlvUHNhRmhtd3dJaUdNUHFOSFMra1VYL3NwdUtMTysxKzVyNlo1ODBhUjJmUTFiaGdjbi9WVjBrcjI0dTU3UXFUVzVocHRHRVZmUTBTUEU3Q3FCQWc2dmkyYzQ4N2kycVRHbm9Zd3A2TTZqdUFuZTdVNVhtNWtiNk1rWFJiRFcrVHBqcnMxdEVDRDBORnJFY0UzT0FTc0R6UmlaOHRKUEx2Mzlmc0xqaG9pbHZTUW93YXZkZVp0clY5dXVWRm03MGtMVkowTEluNFVuQmdaMERqUXBUL1pMM2lGTG1aUk1vOWhVZE9xRjZBY01XenA1aGxycHdBY1ptMnk1cjk1UmtqSTJyS2NILy9yU2IvNUNEMStCeEk0RjZjSkZ2dS9HanpWTTlDT0VYSzR2K2ZqaUZyTkJBT05wMWtLV0NsM1RlK2YvTkp0ZUdmeVVzKzgrbjJqZkcrV2NoZ1VuL2w1d3JPM3owVzd6aFRJeUpEaUIvVG1nby9VZlpHektrQlZaMzB0SDYyMWM5M05mZVliWjlJcFJxcXpkV0hqeTJhajdEVnZpUEN4V3Rwb1EwVnZJR3ZGVW9aYk5PL2Q3bzA1dHFUM3pXZlJGNWk1dmdTVEJLOEt3Y1h4NHJ6WUdXQTY4YUg1Q0tidGVXM1pEMldlWHQya3RUNkpzMG11L3lOejVaZmZKaHMrUVVXRTlFR0FCQUFBQUFMZzRGSEZ2a3drUnpXYmkvRmw0dk1YMGl2RlgwVW4yckRjM0xuOW9VSUpSRzZQc0taazE2WTh0eVR2U2tEaWNyeXRnTDh6WDNjZjg4b1dKM3UzWXhaak9WT2ZZMG1lSEd4L1IwekNmaXhCeXJxNWdSMm1xTFR0bXlJcitLenZQM2pJbXJJZmw1dmI3TGYrb2xleEdSK3NQVmx3MDJsaW9xTnBWbW1ibG1FY3JyN0JIcG9XNGV3dE5DZ0FaMkhoVHJhWDFhYzFiUnJIR3RkbklWeWhkMkdXQ1lXZ2JFd1I4a0xISmRGcVpRUisvMkRCV0hmcjErVWNxMVBVdGR2VmYxdmRPeEJYWVdIVGN1dHQ1b1l6d0tNNjQ1cE5KMStjZmJUR0lzVjJqVnYxVHpuN3JiZmFWWDJBUGtSUHpoS2E1S2hQMERBcUlaMi81NHNvdTYrbVZ3YmRaLzdJam9UaVAwRmhwa0MwN211WFlpelkyckNmdnhpY0piZEpWczRvVTFSZnFDZzFQaldvQ0FnQUFBQUNBQzBLQVpiOW9TVUFZcXl5MFF0ZTB2VGpGeG4xMXRQNmY1a09Oa2szQ3B0VGFQQzByUFVteUVHRDE4SWsyUEQ1VGszT2VkVmZXelR2YTdDNUpYamNQbGROUTN2WVJLSGFnQ09uYmZBM0JQd3BhTVpscmUwbXpTOTNGTTV4SE9mak4zS2hWbjZ5MldFaUljVmxtUEJqa245SVdScERWTmpXeXh5aHhDT1V0RUZuZHd5YUZpaXIyVSttTlFVWTJrdkRjRm5hWjRNdGE1NjZnc1hMUmhiK1V1aVlyZTdIVGtFYXQycWptbHlVWG0rY1VjVFl2aE9jUWJieFFwdTd6YmMrK2JwWHFlaXUxNSt6d1g5bDU2OThGUWtpOVJwblhXTUhlNG10dXljSytmaDNaUHlibjZ3cHRIQUxHak5VNll4eXBtOC9IYmVIQWkwWVJjbi9BemNKcTUycnpUY3ZubWNWK0gvSXBibHZ5T0FBQUFBQ3drVWFqVVNqTUY2KzR6ZFJxZFYwZFZ2SzV3eURBc2w5WHp3ajIweU1WbDF0VlNlcEl4UlgyMDQ3U0VLTUlScVhUWEtpN2VZc1ZJdzFpajQ0eDZINGp3TkxTdXRTYXZDdXlFc1dOSVJWbVZ5Y2toTENuQWpscitGVzBKSkQ5NVpRb2EyeS9sMllHVUxDVENBR0hGK3VJZ1R4c21mSlM2MHU1TVVYTmpMYWsyekFVcUZSWnkzNHE0Z2t0dDdXVld0ZHNGcDZZMjRwakNqaThlZkhqd2xsanFVcVVOUXN2Ykd5d1hFK0tpZDY2ZUlVYm5wNnZLN0J4Sm1DVnF0a2N3OURtNitqZGFtMjVVR1lsZWJkalA5MVprdHJpMjZaVmJCeGNWdGpZTEpnVG1mdTZ1cksrWDRTUXZjMkhNYmJvU0dXemo2ejROaVNQRHJ4b1JwOGtaMnBzL1VDcmFqN1hOVlRrWTdrdEFBREFuYVNtcG1iSWtDRXpac3hvNDNGV3JGZ3haTWlRWThlT09haGZkd1pIWFQyN2ZmSEZGME9HREVsTnRXbGlpa084L2ZiYlR6MzFWSFYxS3hiRmtzbGtRNFlNZWUyMTErdzQzZUhEaDhlT0hadWRiVThSbTUwN2Q2NWF0Y3FPSFUwcEZJcG5uMzMyd3c4L3RMRzlScU9aT25YcXVuWHJERnMyYjk2OGNPRkM2M3VkT25YcXBNMHlNaktZRThsYVR5NjNWc1hsYm5MWDFzRFMwTHJIamk2M2I5OG4yL1dmR0dHOHhyeXB6czN2M3k2MnRKYWNFYmxXV2E2U0dXYjZDRGk4Y0pHdjBkcGJwNnV2R21ZT2NnaVY2Tlh1V0ZVbXUwR01KTkN3OE5hRnVpSm1wRVo2YlVGZnZ3N014dTQrMFVaRFRzTGNmZGhqSDh3V3lib04ybmoxQ0NGWDVXWHNlSzY5TktoVkVWaUxTaFhHNFpTcHh1WVJUNU5lVzZhUzJiQlhzMGxiYnF6eTJ5M2lFTXBQS0ExMDh3cHk5d3B5OHdweTl3cDA4d3gyOXpJS0xMZ2NXK2REY1FqMWR0eW9qaDRoaGkzbEt0bUM4My9LTEZUMU5vaVNCTEJQbXVRZCtXT3ZsMnc4SS90cDI4ZEFXVHFMWXkrVUpRbGV6YklZaDVkU3NuRThVYjFHeVg3cWJ1NU4xZG16V1lCMXNaVlQ5cTdLcjdHZnRtL0RrQ1VIWHJRdVhzMytrUEI0Uk45eDRiMXMyWkZkNjQwUUlqWDM1d0VBQUFBckprK2VYRnhjdkdYTEZvbms1aks0MzM3NzdkYXRXeE1URXhjdlhzem5XeXdUQWFiT256Ly82NisvNXVUazZQWDZtSmlZWjU1NUpqR3gxVXR5cWRYcVhidDJIVDkrUEQ4L1h5NlhpOFZpZjMvL0hqMTZUSjA2dFMxOW8ybGFyVmE3dWJuRWJ3c0hEaHo0K09PUHg0NGQrNy8vL2EvdFI5TnF0Wm1abVNxVnFxS2l3dGZYMTRZOVdzZjAwaDA3ZGt3aWtVUkhHMDhWMG1nMGFyV1owaFo4UGw4b3ZQNExmRUZCd1pZdFc3aGM3cFFwVXdnaHExZXYzckpsaTZWVGUzaDRyRisvM3RLcklwRm80TUNCVzdac09Yanc0S0JCZzFyOFFrNmVQRmxRVUNBUTNQd2RPek16OC9qeEZxWVFMVml3UUsrMzljKzBzYkd4SzFhczJMdDM3L0xscmM0eHBGTHA1czJiVzd2WG5laXVEYkJ1ZzREbVZXWnliS3QreFZha3FHYVhxcEh5amFlU25hN09tYzRxUlova0hXa1VZREgxMmhtbmJzeDNTNm5KWlFWWVVWdUtUN04zU1dSTlJheFN5NDFtSHQwMkFVSVA5dE1jZWJubHR1WVZLWnI5bFVES2MzQU9Za3R0b0tibXczbXNMSUhIWmxSVnlpalFNU1hnOEpLOUk3djdSRWRMQWlQRWZueUhGdXQ1dWNQUSsxanZvbXExZk1INVAycHNtRlVhNE5ic08rak9GWmdOVFZva2RzUUFOTVl0dlZCbThTbHVrSnVYNFdtalZtMzB0bXdqbXBBR2pVMXZLcU5waGh6SytFMGw1Z3JaNjZYV05qWFdOalcycWpOVmFybEtyM0c3VWJKTnhCVnlLWTRkSTZjY2U5R01Qa2s4N00xRHhRaXdBQUNnelhidjNyMTE2OWJ3OFBDRkN4Y2l2V3FWVTZkT3paOC9YeXdXRHgwNmxLS28zYnQzejVvMWE4bVNKZDI2ZGJQOUlCa1pHUjkrK0NFemtpZzBORFE0T0xpMnRqWS9QejhuSjZjdEFkYmh3NGRYckZneGRlclVoeDU2eU82RHVDd2VqL2ZsbDEvS1pMSzR1RGdibXJlTzZhWFRhRFJuejU0TkNRblp1WE1udTJWQ1FrSktTc3JLbFN0TkR6SjY5R2pEVUsrWFgzNjVwcWJtOTk5L0Y0dkZreVpOMG1nMGhKQlhYMzNWZEsrREJ3OW1abWFhYm1kNyt1bW5EeDgrYk9QUXMzLy8vWmZQNXc4Yk5zeEtHN2xjZnZiczJRY2VlSUM5OGZubm41ODRjV0tMeDErMWF0V2xTNWNJSWNuSnllKysrNjVwZ3oxNzlwdzllL2JWVjEvMThQQXdmZlhlK2NCQmdHVS9vNy9ZRzQyQXNJWFIrQjBwMy9nT3FxYXBJYWVoM0xBOHZHa1pyQjYrMTZOcm1qV1dLclVtbHliWFE1Rk9IcUVpcmtEQnVybE5aRTNlc1gyNmpjTVpqYnVwYjJtOGp5bVRxK2ZnQU11T08zTzliYnZRTkcxREswSUlFWEw0WThKNmpBN3Q0Y0NVaDIxNGNKSmhCQjhocEU2aldIRGh6eFlMc1RNY2xSZzZwSGoycmI1UWxoakZKYldhMWtWQ0xhSUpyU2MydlZ2b2xwb1pmYnpZOFJQSGhFMXVncHYvT2twNGJpMk8xRFBsMkl0bStyRnBINGNYMFFNQWdIdE5Sa2JHbDE5KzZlbnArZEZISDBtbFpvcFJnaFViTjI2a2Fmcnp6eitQaW9vaWhQVHQyM2ZtekprN2QrNjBQY0RLeU1pWU5XdVdWcXNkUFhyMGswOCthUmhNMU5EUXNHL2Z2cmIwTFQ4L3YxWFQ2KzQ0cG9PaEhNWDAwaDAvZmx5cFZCWVhGNjljdVZLajBmRDVmQzZYU3dneGpDYWJPWE9tWWJ3VkljUm9MQkpGVWJObXpTb3RMYjEwNlJJenNzbFNxSlNmbjI4SXNGNTg4Y1ZyMTY2WnRpR0U2UFg2bjMvKytlZWZmelo5NmFXWFhucmtrVWVZeHdVRkJhZE9uWHI0NFllOXZMeE1XekowT3QzNzc3K2ZucDd1NXViV3AwOGZ3M1l1bDhzZXQyVUpoM1A5ZDlIZzRPRGdZRE8xY1g3NTVaZjQrUGd4WThhMGVLaTdHd0lzKzBtYTN6Z3B0RFl0NXNXbTBqVWJpZU5tYmpXNjA5WFpoZ0RMVHlnTmMvY3gxRjN5NG90aUpOZG44V1RMcnhuR1U5UnBGSGtORmRHU0FFSUlsK0lrZWtlZXFNcGlYdUlRcWd0ckdwR3o1Zzh5dDc3c3A0cVd5bFNiTXI1NjNMc3RkUTV4OTU3VCtWSDJNbjlHdExTK1NpMHZWOVdWcTJTZWZQZGV2ckd0UFFVN3ZXTGVIaHliYitOZFo4VEtiYmhRbGhobE1UYU9sbklLU2ZQQTBZNmZPRUtJcXZsZWJseStyQlYxLzY1ejdFVnpuZmNoQUFEY3l5b3FLaFl0V2tSUjFQdnZ2Mi8yNWhPc2s4bGtVcW1VU2E4SUllM2J0MmNTQWVicDZkT256NTQ5Kytpamo0YUVoSmpkWGFWU2ZmREJCMXF0OW8wMzNoZzVjaVQ3SllsRTRpTDMvSHE5M2hCUzNMTTJidHpvNStlM2Z2MzYxTlRVT1hQbUxGNjgyREJSbEprQjE3OS9mL2FjM0srLy90cm9DRUtoOEpOUFBwRklKSlRKaEFOTHhvNGQyOURRUUFpcHFxcmF2SG56a0NGRERPODB0aTFidG1nMG1zY2VlNHg1MnFsVEo4TkxmL3p4QjBWUmhwZk0rdXFycjlMVDB3Y09ITWhPcndnaHVibTVCdzRjYUxHVHhjVTNLK28wTmpZYUJYOUZSVVVsSlNWRGh3NHRMQ3cwM1pmUDU5ODdIenNJc095bjBldUVyTWhKeU9XM3VGaVlFYVBNcGNGY0JIYW1PdnVKZHYwTVQ1TzhJdzBCVmcrZkdNTlA3YW5tVVZSS1RTNFRZREZsc0F3QlZnZVBZTU04TDVWT2sxRm41N3IxYmFkaExiQklDQkZ5V3YxV05NcjdyRmNjditONDhVWHZkMzNNYUMyNWNwVXN2VFkvdjdHaVdGRlRvWkpWcWVXRzRUbURBK1B0eUdWMmxLWjI4NDRLdVZGRzNZUHYvbjdYeDk0OXQ2Rk0xZko2SEVZVEliZVhwS3pPYmZtajJlRnV6NFd5eENqdjQ3ZTVvdGF0WS9JVFowL2c2NUFmT3NkZU5LT3EvSXN2YlhWaUxnOEFBUGNtbFVxMVlNR0N1cnE2ZWZQbWRlN2NtZjNTMUtsVEN3b0tkdTdjK2M4Ly8vejk5OTlsWldXK3ZyN2p4NDkvOU5GSDJjM3E2K3YvL1BQUDQ4ZVBsNVdWOFhpODZPam8wYU5IRHg0OG1IbjEwMDgvM2J0MzczdnZ2ZGV2My9XYmdweWNuSmRlZWlrbUp1YTc3NzR6SE9UVlYxL056YzIxVkFlbnVycDY3ZHExSjArZXJLK3ZEd3dNSERKa3lLUkprNWpCTDR5eXNySTFhOWFrcEtRb0ZJckl5TWhubm5uRzlDQTBUZS9Zc1dQSGpoMUZSVVZpc1hqQWdBR1RKazE2NnFtbm9xT2p2Ly8rZTl2UFphcGp4NDcvL3Z0dllXRmhSRVFFSVlRWk0yWDRlc3ZMeTdkczJkSzFhMWRMQWRiT25UdHJhbXI2OXUxcmxGNFpPWG55NVB6NTh5ZE1tREI5K25URHh0VFUxTm16Wnc4ZlBuem16SmxHN1k4ZE8vYmVlKzh4anovNTVKTlBQdm1FeitmdjJyVkxxVlNPSGoyYXFWaGthS3pUNllZUEh4NGNITHgyN1ZwbXk5ZGZmNzF0MjdhUFAvNjRvS0RnenovL3JLMnRaU3FtcGFXbGJkdTJMVHM3dTdxNldpcVY5dTNiZCtyVXFXS3gyRXJQcmJQbGJkYlEwTEJwMDZaRGh3NlZsNWNMaGNMMjdkdlBuajJiR2FmR1ZIUGJ2WHUzNFh1a1VDaldyMTkvNk5DaDZ1cHFmMy8vMGFOSEJ3VUZMVnEweUxUd2xrcWxXck5temNHREIrVnllVVJFeEFzdnZOQ3paMDlMbCs3VFR6L056TXljUEhreWg4Tmgwa25yN3dwTFdqdkNjY1NJRWN3RGpVYXpmZnQyUHo4LzB6bDlPcDF1N2RxMS9mcjFNMzBwTHk5djM3NTlFb2trTkRUVTBpbldybDI3YTlldStQajR0OTkrMitpbEF3Y08yQkpnTVRXd21BZEhqeDVkdW5TcGFZTTFhOWFzV2JQR2REdjdYWGZYUTRCbHYzcU5rajJNU01wemEyMkFaVFRkeWV5a25yekd5a3AxdmYrTk9pL0pQbEU3U3ErdlNXR1lQMGdJT1ZWMWxiMVhTbTJ1b1E1OU45WnE5K3hKaUdtMWVkcm05N1MzazlHTVN6dm1BWmxjdlZaUDRYUmxVOXMveUE1bHlsV3k3N0wzcHRmbU8vWXM5UnJGb2d0L0xVbDYwbHR3L1o5TWI0SDQvWVRIM2oyM3dXaU5ObE5HcGVpOUJNWVYzRzZQMjNPaExKRzMrVzE4MnhoOXZOalhWZlp3SngydGIyejlzRk9IWHpTanFjUmVKcFVFQVFBQWJFR3JHN1RYTHZFamU5cXg3OUtsUzNOeWNxWk1tVEp3NEVDekRWYXZYdjNmZi84bEpTVUZCUVdkT1hQbTIyKy9GWXZGUTRaY0wzUmJWbFkyYytiTWlvcUs2T2pvaHg1NnFLR2hJU1VsWmZIaXhaY3ZYMzdsbFZjSUliMTY5ZHE3ZDI5NmVyb2gwRGx6NWd3VFk5WFYxVEZ6bXBSSzVkV3JWNU9UazkzYzNCUUs0M3VLMHRMU3Q5NTZxN3E2dWtlUEhzSEJ3UmtaR1QvLy9ITmVYdDY4ZWZPWUJnVUZCVysrK2FaY0xvK0xpNHVJaUNnc0xGeTRjR0ZNVEl6UmNiNzQ0b3RkdTNaSkpKTCsvZnZyOWZxREJ3OWV2WHExdGVjeTY3bm5uanQxNnRTaVJZdG16Smh4N05peExWdTJUSnc0MGFqbUZIdG1tUkZtcWNUUm8wZGJPWVVkZ29PRFI0OGVmZVhLbGF5c3JHN2R1b1dGaGZGNHJiNTlQbnIwNkpFalJ3WU1HRkJmWDA5UlZFMU56VHZ2dkJNUUVKQ1ltQ2dXaTlQUzBuYnMyRkZXVnJaNDhlSTI5dGJLMjB5bFVyM3h4aHVGaFlYSnljazlldlNvcWFsSlNVbXBxNnN6VzdWZHFWUys5ZFpiT1RrNVFVRkJEejc0WUcxdDdZOC8vbWpJVnRqMGV2M2N1WE9ycTZ1N2RldFdXRmlZbFpVMWYvNzhsU3RYUmtkSG03MTBRVUZCenovL1BQTnRZc3BYMlRLM2pqRnYzcnh6NTg0eGoxZXVYQmtXWnM5eTJIdytQejQrUGpVMTlZVVhYakI2S1NzclM2VlNKU1VsbWU2MVlzVUtLNFhZYVpwZXNXTEYxcTFiMjdkdi85RkhINWxXK3A4eVpjcWtTWk5hN051dVhic0tDZ3JZVzFhdFdzVU1ScHM1YzJhdlhyME00Ny9VYXZYa3laTm56SmpCWklVLy9QRERsU3RYTEJ6MUxvUUF5MzR5amNJd2RJVVFFaWtKc0xGNGtFRVlheEU5cG42MjJXWm5xbk1lRGtsbUhzZDdodkVvanBiVzh5aHVvdGYxTktwVVdXc1lsc1hJcWkrVmE1Vk1sU0p2Z1RoYUVwRGJVRUVJTWV6aTNQbURoQkJaOHdMU2tlSUFRaTYyNmdoaDRtWWZ1Tld0dlBpdUxNak5zNjlmUjhOVHVWWTE5OXlHYXF1RjFlMGJVRU1JcVZETFBzajQ2OFBFSnd3VnZ2MkZIdThuUEQ3MzNBYnJSYjZOWW9oZzFzL0NiWE03TDVSWnN1WVh3VS9vNGM0VnREYkl2ajNrR3FXZTBJWVZBL3lFSG1LdTBKYVZDZ3g4aFZMMm9GRmJLdjJiNWRpTEp0YzYvMzBJQUFCM092V2xQWFViMzNMclBOU3o5UUhXaGcwYkRoMDZOR0xFQ0N2M3FDa3BLVC8rK0NPVE5PM2N1Zk9MTDc1ZzVqRXhyMzc4OGNjVkZSWFRwazB6M0tCV1YxZlBtREZqNjlhdHZYcjE2dEdqUi9mdTNUa2NUbHBhbXVHQVo4K2VEUTBOTFNrcFNVMU5aUVpxWGJod1FhL1hNemUwcHBZc1dWSmRYVDEzN2x4bXRUV2RUcmRnd1FLbTI5MjdkMmNHZWNubDhwZGZmbm5jdUhITUx0dTNiLy9xcTYvWUJ6bDE2dFN1WGJzaUlpS1dMVnZHZkMxMWRYWHZ2UE5PYTg5bGxyZTM5NE1QUHJocDA2YTMzbnFMcVlnMGR1eFl3NnVWbFpXRWtLQWdpeXNnWjJkbkUwS01ocisxWFhSMDlHdXZ2YloyN2Rxc3JLd2hRNGJZVjhUOTRNR0QzM3p6VFhqNDlTb3VlcjEreG93WkkwYU1ZS1lUYWpTYWFkT21uVDE3dHJTMDFOTDRNaHRaZVp1ZE9uV3FzTEJ3OE9EQmMrYk1ZUnFyVkJiSDBhOWJ0eTRuSitlQkJ4NllQWHMyTTBJcUt5dkxkSGdhczMzQWdBRkxsaXpoOC9rMFRTOVpzbVQvL3YzLy9QUFBLNis4WXVuU1BmWFVVOHdEcFZKSkNMRjlZY2VSSTBmMjZ0VXJOemQzeDQ0ZHRxL3JaK3JCQng5Y3RteFpYbDZlMFN6Q3ZYdjM4bmk4M3IxN0c3WC83Ny8vMHRQVHJjejlaTDdxTGwyNmZQREJCMjBaUnZmd3d3OGJiZkh4OGZIMDlHVEdxWWxFSW45L2YyWTdjK21rVWltenhVcXdlMWU2MTJmaHRrVlc4MFhsTzN0WUhGSm9scFRuRnNSYWdyQlNYVzhwLzJJblRVSU9QODRqakJEU3hTdmNjRE5wV0gvUWdDYUVQUWlsbTNjME0yTXg5c2JLOTNwQ3A5VGt0cXJEanBVbGI3Wm9ZMmZQVm9mb3NaSm0vNFpsMUJWYmJudUg2ZVlUelo3U3ZiczAzWG9vUXdqeEVVcXNON0FpcjdGeThjVXQ3Q2xtd1c1ZWk3bytacjFNZTI1RHM0VWpveVdCOXExQzJCYTMrVUtaVXVzMTVTcVo0U21IVUhHdC9CeTRiYlMwUHEvaDVwS2pGQ0Z4bnEzcnFzbFBuSjBUa0IxNzBYSWJtcTJqMnNVcjNISmJBQUFBTTNTMXhiSk5zNG0yeWJaMVU0enQycldMRUdKNjM4czJaY29VUSszbjRjT0hpOFhpM054YzVpYjh5cFVybHk5ZmpvMk5aVTljOHZYMW5UeDVzdUhnRW9ta2MrZk9CUVVGZFhWMXpPM3J4WXNYaHd3WkloS0pVbEpTbUYyWXdTbjMzWGVmNmRtWlUvVHQyNWRKbEpqNzRmSGp4ek1WdFprWUlpc3JLeVltaHAwWmpSbzFLajQrbm4yYzdkdTNHMzB0WGw1ZUw3NzRZcXZPWlZaRlJjWDA2ZE8zYnQwNmF0U29OOTk4TXlJaVlzV0tGY3VXTFdNRzZSQkNMbDY4Nk92cnk4d3VOS1hWYXBWS0pZL0hjM2QzOEpwT0RuSC8vZmNiMGlzbWQzamtrVWNNZ1FpZnoyZSthMGFqYit4ZzVXMm0xV3FaN016UTJNM056V3g0cE5mcmQrM2F4ZWZ6WDNycEpjUDh2ZzRkT2hoTmVtVnd1ZHpYWDMrZFdmK09vaWptL1pPYmEvRWU4K3pacytOdVlPTFJOOTU0ZzNscVNOWXM2ZDI3OTZoUm8zcjA2R0cwWGF2VkhqQ25xTWo4YjZvUFBQQ0FWQ3Jkc21VTGU2TlNxZHkzYjEvLy92Mk5hclJYVkZSODg4MDNNVEV4VnJMWC9mdjNEeHc0a0NuTFpmU1NScVBSNi9YTUtMTjU4K2FOYWtsZVhwNmxzNVNWbGFYZVlCaUpkbS9DQ0N6N25hOHRHQk42ODBkb1lHRDhyL2xIYlorVTE4Ky9FL3ZwK1RvejlkZ1lHYklpaFU0dDRsN1BWcE45SWkvSUN1L3p1VG1tOTVTNXNWUXBOWGtEL0s4dmh0cmRKL3F2b3BOZFBTTzRONnJQWEpHVnlKMWFOT3FpckVoSDZ3MzlpWkVFUm9yOTh4c3JiZHc5ek4ybm5kamY4TFJjSmF0UXk2enVjU2VKYUQ0MDczSjl5OWxjdkdlYjd0c3paRVhMcit4OE8yNlVZWVJPdU1qM3ZhNFRGNXovdzlJZ25UcU5va3dsTTRTd0hFTDE4ZXV3dnp5akxkMW9yZHQvb1V5ZHE4c2ZHcFJvZVBwUVVFSnFyY1YvZTV6cmZGMmhZVVVJUXNoRFFWM1B0aWJGN2g5ZzlKRmwvNjlaRHJ4b2wrdEwyRStqSllGQmJsNjJGSEVEQUFCZ05PeGRSamMxRWtKNEFjWXo1bXd4YytiTUR6NzRZTW1TSlY5KythWFp5dEJHMWFDNVhHNUFRRUJlWHA1U3FSU0x4WmN1WFdKdXpvMHFVak9WclptQlJjd3N3b3lNalBUMDlFR0RCcVducDJ1MTJqNTkrbVJtWnJJRHJLQ2dJSFpRWXNDY1FxbFVzcXZuMU5mWEUwS1lwZG1ZQm4zNjlESHFRMnhzN01XTE4yZElYTDU4bWNQaDlPclZpOTJHcWJadSs0dVI5eEFBQUNBQVNVUkJWTGxNNlhTNk9YUG1sSldWZmZiWloxMjdkaVdFREIwNmRQWHExUnMzYnF5dnIxKzRjR0ZGUmNXRkN4Zlk0Wm9STHBmTDRYQzBXcTFPcDdPdnB0SXRaWlFETXBsTFJrYkdoUXNYaW91TFMwdExtYkxjYXJVOWxSbllyTHpOZXZic0taVktEeDQ4V0Y5Zi8vampqeWNuSjF1cWdGNVlXTmpZMk5pMWExY2ZIeC8yZHFOdk5DTWtKSVNkK0RCRDVCb2JMYzdoQ0EwTmZlS0pKNWpIeDQ0ZHUzang0aE5QUE1IMHhOZlhsOGxuVzB1cFZDNVpzc1IwdTE2dk4xc3FTeWdVamg4L2Z1M2F0U05IanV6UW9RT3pjZDI2ZFFxRmdrbGEyYlp2Mzk3VTFEUm56cHpWcTFlenR6UEY0RTZlUE1rc2NXaGFOb3ZCVE9abGhtV05IajI2YjkrKzFyOFdQejgvU3k4ZE9uVElTZ1I4VDBHQVpiK0xzdUpHcmRwUWljbUxMeG9hbkxDck5LMmwvUWh6dHo4aXBOa00yOE1WbHkwMTF0SDYxSnE4L2pjQ3J5VHZ5TFY1aDd2N1hDK0FWYWRSWk5XWG11NlZXcE5ubURIVXdTTll3bk5qRjhBNlhaTmoyMWZaQ25yNjV0K3RPSVJpcGpwYWFxelVOVjJRRlNWNXRUTnNlU3lpNzZlWC83YnhYS1BDbXFYZ1ZxN2VuY2hvZ1V1MVhtdTVMV0hDcG80ZWJScHlUQWc1VVpYMVEvYSs2ZTF2RG8yT2xnVE03enIrdmZNYlZYcnpTODJkcjhzUFlzVVFZOEo2SEN5L3FMZnZ6NWQyY2NxRk1uS21PcGVkeGZUeWE5OU83RjlnY3hSN081MnF2am8yN09ZZlp1L3piVzk3YXV3djlPamxlL01YRjZXdXFWWGhseEVIWHJScXRieFVXV3VZemMwaDFLTmg5MzJYdmRmdXZnRUF3RDFGMTFDbHVyaWJFTUlMNlNJZTlJb2RSMGhLU3BvK2ZmcktsU3Zuelp2M3pUZmZlSHVibWN3dUVqVXIwY2hNK2FGcDJoRHVtTjY0TXNjeFZMUHEyYlBuVHovOWxKYVdObWpRb0RObnp2ajUrVVZIUjNmdjN2M0VpUk1GQlFVQkFRRlhyMTU5NUpGSHpQYVFPVVZhV2hwN0VpS2pxYW1KbVFsSUNERk1VREpnMTN2UzYvWDE5ZlcrdnI1R0NaRlJUYWdXejJYcTZOR2poWVdGRXlaTVlOSXI1cGd2dnZnaWw4djkvZmZmZi9ubGw1S1NFb3FpREhNYlRWRVU1ZWZuVjFGUmtadWJhN1pVazNNWnZTVUtDd3NYTFZwVVdGaklyTG9ZRVJIQjQvRXlNakpvdXEyL1FsdDVtMG1sMGkrLy9ITEZpaFZuejU1TlRVMk5pSWg0OGNVWGpiSklSbTF0Yll0dkJnT2pHWFBzTTVvVkhCeHN5SHJPbmozTDQvRWVmUEJCUXgwdVMrc1BXQ2VWU3MzdStQMzMzLy83Nzc5bWQzbnNzY2YyN05temJObXlyNzc2U2lnVVhyMTZkZE9tVGNPR0RXTW5nSXpCZ3dmNyt2cTJhOWVPdmZIS2xTc3JWNjVrc2xwQ2lLWDB5cERsTWQ4WFM5TjdiZlQ0NDQ4em96S1p6TTdoNWQ3dUlBaXc3S2ZXYTNhVXBqd2VjVE5KZlM1cTRJVzZ3aUpGdGRYOUNDRmtmRVF2OXVDUlRIbXA5ZUVNcDZ0ekRBRldwRGdnV2hJUWVHUGt5K25xYkxNZkVuS3RNa2RlRmlzTlptN3E0ajNENGxuVDlNN2NnZ0pZUmxWc0F0dzhTNVcxVnRwdktqekpEckQ2K01VK0dOaGxudzFEZU9JOFFvZXc3bjVWT3MzMmtyUDI5dG9WcVhYTkFxTndrZThsbWNXeFJSUWhVMklHRzBaT3RjWHVhK2srQXZIRWlKc3J2M2FVaHN6ck11NzlqRTFONXJLaGYwclQyVEZFaE1qdjhYWjlOeFFjcy9GMGh0SnNkblBXaFdJN1c1TlRxS2d5L0RoekNEVXJidFRiYWV0VU92T3BueE5sMXBkZWxCVVp4cUJ4Q0RXejA4aTMwMzVWV3dnbzJmN1hZUmlQdXZrTDY2N1N0TGFzKytuWWkvWlBhZHFVbU1HR3AwT0NFNDVYWmRrNFFJd2lwRjFyeG40Q0FNQmRSblZtQTlIckNDSGkvbFBzUHNpNGNlTnljbkwyN05remYvNzhaY3VXdGFva0RUUHJyYnJhK1BhQkNaVU1RMGlpbzZOOWZYM1QwOU9aTzM4bWVtQ21VNldrcElTRmhWa3BnTVhNRkdQWDJETENUQUZqc2lmVFBqQTRIQTZIdzJsb01LN1ZJSk0xbXdQUjRybE1NZE9tVEFmNHZQRENDOW5aMmIvOTloc2haTktrU1lHQmdSWU9RQWdoeWNuSi8vNzc3My8vL1djOXdHSUcreGlOZFdJcUNyVktxNDVqVkQ1cDZkS2xSVVZGYytmT0hUaHdJSE9jMWF0WFoyVGM4a2tNNGVIaGl4Y3Z6cy9QMzdwMTZ6Ly8vRE52M3J6UFB2dk10R1k1RTFUSjVjYWxtWTIrMFcyazErdXZYcjJxMVdvWExGaXdmUGx5MjB1NUczbisrZWVmZnZwcDVvQkcxM255NU1uTVM2YjRmUDdNbVRObnpacjEwVWNmdmZUU1MvUG16ZlB4OFprMmJacHB5NmlvS1Bhd1NwbE10bXpac2hNblRraWwwcGRmZnZuU3BVdUhEaDJ5MGoxbUdpTk4wNWFpTkZQQndjRUpDUWsyTnI0M29RWldtMnd2VG1GUHhCTndlTzhuUE02ZXBHUFcwS0NFU2UzNkdaN1NoS3pQTzJwOWw5U2FYTjJOMFV3VUlZTUNibzVFTlZwL2tDMmw1dWFzbkZocGNMajQrdTFpaWJMR2VyUmtuN3JteTV3WnhvaFpraUVydWlCck5uSHk1ZGloZ3dPN1dOOHJWaG8wSjM0c080VDR1K1NNYzZkRE9seGw4MnBvSTBPNjhTbnp3NkVwUXFhMWZ5alJxNTNaViszd1c4R3hQV1huMlZ2aVBjUC9yL09qUE1yTVowVitZNlhSMU5jSkViMUhoblJyOFN4aXJ2Q1YyR0Z2ZERRdVZkaGFUcnhRYkg4VU5CdlFHK3J1ODJIQ0pCOUJDOFcydkFWaXd5VGYyMlpEd1RGMjNoMG04bjAvb1lWaVp4eEN2ZFpoT0R0cnJ0Y28veTV1YTJUc3dJdjJYL2tGOW5xSVRCeG1TMW05RUhmdmp4T2ZIQktFM3hJQUFPNVJ0RTZyT1BVYklZUlFIR0hIQjlweXFCa3pablRxMUNrek0vUFRUejl0MVZDYWpoMDdHbFlWWkdQSzNMQm5uL1hzMmJPMHRQVGN1WFBYcmwxakFxelEwTkRBd01DVWxKUno1ODd4K1h5ekM2Z3g0UmRUNWQxU0g1aUpoMGFGZFpocGJ1d3RZV0ZoYXJYYWFMMno4K2ViL2Q3WTRybE1NWWxKU1VtSjBYYUtvcGdDNUJ3T3g4cjhRUVl6SU9YdnYvKzJuZ1F4Z2FEUlpFYlRoUlJOZTJKYVFJclA1MWRXVmpLMXBXdzhEbE02L2ZMbHk1R1JrWU1HRFRKTTRyTlNOTXJoSWlNalo4eVk4Y1liYnpEbHlVMGJNRytHek14TW95cnZSdDlvRzVsZU9zYVpNMmZrY3ZsOTk5MlhsWlcxZE9sU080NnMwV2lXTDE5ZVVsSWlGb3QzN2RyMXYvLzlqNm4wenl3c3NHL2ZQb0ZBWUtXa2VrSkN3c3N2djN6aXhJbHAwNllwbGNxUFB2cUlLWmR1blZRcVZhbFV6QXpFY2VQR21aMnZtcDZldm5YclZpYnF6Y3ZMNDNBNE5FMS93L0xGRjE4c1hicDArZkxsMzVpemUvZHVzNmZPeWNuWmRjT2VQWHRhZWJYdUtnaXcycVJScDE1K1pRZDd6cFFYWDdRNDZjbm5vZ1o2bWx2TlBkVGQ1KzI0VVMvSERtVVBBOWxZZU1Jb3h6Rjdvb3Vzb1NXOS9LNy9qVUtsMDFncG5zVXUwOTdMTDladzB0UFZqcDgvU0FqSmFWNlhmWHg0cnpEM1puT24yVVhyR1Y5ZTJTVmp4VjVjaXZOYWgrR3pPNDh4cW0zRWtQTGNubzRjOEdIQ0pDbnY1c1N4QzdMQ1B3dE9PTzZMY0FscHJBTDhUTW93dDhzNEw1TjNWSWk3OTd3dTQwY0VKekZyWWpycTdOOWYzV3UwTEVDeWR5UzdQRmF6eHRsNzJSTU1PWVNhRWpONGR1Y3g0U0l6aS9JeTc0Rm5vd2F1NmpYOW9hRC9aKysrNDVxNjlnQ0FuMHlTc1BjVVpZZ29nb29iOThDdHRhNXFuNkt0azFLMVZldCtkV3RGSEhVdjNMTW9JbEFYaXFDSWdNamVLSHRqSUJBeXlIeC9ITjgxaGlGTDQvaDlQKytQbThPOTUvNXlrMWZsNSsvOGptUHJRMVh0Z3lLRXY4bDRYUHJlSHBvMkdzWUhlczc3M3FJUHE3N0c5a1pxMm01V1E0NzBtdDlUci81T0dSOVBjbFdCYjM2azRvaWRwdW5CWGorTk51MUdKOWRUa091azA5Nnp4MnpGdExJTXlmZWxCU3J0L2RjQ2JmalFoRkx4eWRmdi9RMU1nOHJZNGpoOXJ0V1Flbk56SklUc05FMVgyazg0MU90bis3WmVVZ29BQU9BTElzNk5sdkhZQ0NGYXUrNGtlajEvZFc4NkdvMjJlZk5tUFQyOUowK2VuRHQzcnVrWGR1dldyVU9IRHFtcHFUNCtQc1JnU1VuSjJiTm55V1N5WXVkc1hHQjE3ZG8xR28zV284ZmJEY3A3OXV5WmxKU1VrcExpNk9qWTBJWnVQWHIwME5QVGk0aUlDQTRPSmdibGNubElTQWcrN3RXckY0dkZpbzZPZnZUb0VSNlJ5V1NuVDU4dUtYbnY3L2E0TC92eDQ4ZUoxRVplWHA1aXI2dW0zS3N1M01MY3g4Y25KaWFHR09SeXVXZlBudlgwOU5UVzFwYkpaRHQzN2lSV1U5Ykx6czV1eXBRcFVxbDA3ZHExL3Y3K1JQZDNYTjEyOGVKRmZOeWhRd2NhalJZVEUvUDY5V3ZpTGZqNStUVXlNMElJcHpZS0N0NHI4Ky9Zc2FOQUlBZ01ETVF2ZVR5ZXQ3ZDM0L01RN2JyZXZIbEQxTEpGUmtaR1JrWis2THJXeXM3T1ZpeXF3b3ZhNnMyLzZPam9kT3ZXcmJxNld2R1REUXNMSTc0YnpWTHZvOE9wUmlxVnVtN2R1aGt6Wmp4Ky9QajY5ZXZObXJha3BHVFpzbVZCUVVFU2lTUTJOdmJnd1lOTUpoTjM0MUpUVStOd09IdjI3SW1PYnV4ZlcrVnlPWlZLSlpQSklwRklUMDlQTVJIWkNES1o3T25wdVdUSmtycjkyZ21abVpsSGpoekp5Y2xCQ0NVbEpWbFlXQXdaTWlUZy82NWV2V3BtWnFhcnEzdnUzRGs4c20zYnRrdVhMaEVuMU4zV0UwdExTL1A5UDM5Ly82WkUrN1dDSllTdEZWdVpjeW43cVp2VllHS0VScUpNdHVnOXlhTFhhMjVKTHY5TmxZaFBKWkcxNmVwMm1xWm1kYlo0ajJSblhtdmFrcXNYN0ZkT09tKzMzakJTZTVzSmlxbk1icVJ0L0t1YWtpb3hINmZTRkhOSkgyUDlJRUlvNGszbTFIYnZsbEpyMDFqN2U4NTl3YzRxNExNWkZKcTFocEVtamJuODVYdC9vck5GTlh0Uy9UYzVUbGNzbk9tbjM3R2Zmc2NTSVNlOXVvZ2o1a3RsTWkwYXM1MjZma2ROVTZVY1NyR1FzemMxOEZNMlhmbzAwcXVMTXJqRmRwcW14RWczbmZZbitpeDZXWkdkd3lzVHl5UmFORlluTGJOT1dtYjRnWlRYVnQ4dWlGNmdzSXFxTldSSXZqYzFjTFBqZE1VYWxyNzZIWCt6SDc4L0xWRHBXUmNKS2srOWVyalVicXppSVA0RUMvanM1S29DanBnbmxJbzFxVXhkdW5wbmJZdTZTY3pXVU8yRFVuUXM4NEVGUzUvWTVSUG5XOTJzQnYrbnc4Qk1ia2tCbjEwdEZwQkpKQjI2ZWtkTkUvUDNFN3VmMk9XY3B4M1VEUlVMSkhWb3JDVzJyajliRDB1cEtpZ1ZWbkVsQWlhRnJrdlhjTkMycUp1SVA1OFZHdCtLOXUySzJ2Q2hQU2xMN2FiVFhqSFJSaVZSSmx2MG5tamVNNE5iL0pwYlVpVVd5SkJNbThZeVZOUHVxbVBSZU5FWkFBQ0FiNFE0OSsydnVIU3JlcG9CTlplK3Z2N216WnRYcmx4NTVjb1ZDd3NMWEQzMFFTUVNhZjM2OWF0V3JUcDU4dVNqUjQvczdPelliSFppWXFKQUlQRHc4RkJjV09mczdFeWxVbU5pWXB5ZG5ZbGNsYk96ODUwN2QxSlRVK3RkQUlYUmFMUVZLMVpzMnJScDE2NWR0Mi9mdHJhMkZvdkZDUWtKeGNYRk9DZkZZckhjM2QzMzd0MzcxMTkvQlFZR21wcWFwcWVuVjFkWER4a3lSSEdGMVBUcDAwTkNRcEtUaytmTm05ZXJWeThPaHhNWEZ6ZDI3RmcvUHoraW1PaUQ5NnFyVTZkT1U2ZE92WG56NXBvMWE4ek56WTJNakxoY0x0NCt6OEhCWWRPbVRWZXVYUEh6ODNOemM3TzJ0cVpTcVR0MzdxeDNuc1dMRjh0a01qOC92ME9IRHAwOGViSjkrL1lVQ3FXOHZKek5ac3ZsOGpsejV1QjNPbmJzV0g5Ly85OSsrdzB2d0l5T2p1N2Z2Ly9qeDQ4YitZeTZkZXRHSXBGdTNMaFJYbDR1RUFnMmI5Nk1FSm82ZFdwS1NzcVJJMGZDdzhQMTlQVGk0K09kbkp6UzA5TWIvN2hwTk5xQUFRT2VQbjI2Wk1tUzNyMTdsNWVYeDhYRnViaTRmT3orM1BIeDhkN2UzcjE2OVRJMk51WndPTStlUFZOVFUydW9qOUl2di95eWZQbHlYMS9mK1BqNGpoMDdGaFFVcEtTa1RKdzRNU0Fnb0tIVzd3MnA5OUdGaDRlL2VQRml3b1FKbXBxYTgrZlB6OHpNUEhQbURDNUZ4S1ZHaXJ0SktsVnY0VFRjcGsyYkRBd00vdjc3YnpVMXRUVnIxcGlhbW03ZHVoV3ZoR1V5bWR1M2IvZnc4Tml5WmN2ZXZYdUpOdTJLb3FPano1OC9uNWFXWm1Oak0zanc0Q3RYcnZ6NjY2OURoZ3o1NFljZjZ1MVYzeXk0dnMvRXhLU21wdWJseTVlS3hZTUNnZUMvLy8wdm04M2V1M2N2Ym5ndkVva09IVG9ra1VoMjdkcGxadGJZdjZxT0h6OGVlbUJoa01CcUE3Y0tvbW9rd2tXMkl4V1hXWkVScWFPbWFVZUZYNjNyQ2l4OGVUWXJwSW5abHlqMnEvbDFmdkZXcXBTcEs2WWllNWp4ZXp0ZlZJc0ZhZFhLTmJwdDRsVk5TVHduVjNHVkZwVkU2Vy9RRWFHM2E5SHorRy9xWHBWY1ZiQWgvdHE2THBOMTZlOFZlWm93ZEV3WU9uWFBKeVJWNVh1bTNQN0tGZzhTam1jKzJObnRSd2FGUm96UXlkVCtCaDM3R3lndjdPZExSVHVUYjFsckdMWGgzY1Z5NmM3a1d6dTd6MUlzaFJ0a2FGOHJFeC9KVUY3Q0hWeWFUQ2FSbDlpNlV0NWZabWpCMHJkb29BNnJEYW4yUVJIRWN1bWZDZGQvdHgvZlIvKzlQL1lvSkxLOWx0bG5WZVlqUjJoWGl0OGkyeEdLL2N2d2MxUGM1NkV1a1V4eUpQTitHMjZZMExZUDdVakdmYWxjcHJRZWtFSWlkOVl5NzZ4bDNrWWhBd0FBK0txSWN0NHUzS08xcTMveFhYTjE3dHg1K2ZMbFhsNWUrL2J0TXpFeElicVNOODdLeXVyNDhlTlhybHlKaW9wNjhPQUJpOFZ5Y25LYU1XT0dVaXNjRm92VnRXdlh1TGc0eGQ3YnpzN09KQkpKS3BYaU9xYUc5TzNiOThDQkE1Y3ZYMDVPVHM3TXpEUTBOTFMxdFZXczlSZ3pab3lHaHNiVnExZlQwOU56YzNPZG5aMFhMbHg0OCtaTnhVa1lETWErZmZ2T25qMzc3Tm16NE9CZ2MzUHpYMzc1eGNYRnhjL1BUN0dIMFFmdlZkZVNKVXU2ZHUwYUVCQ1FtWmxaWEZ5c3JhM2R1M2R2VjFmWHdZTUhrMGdrZDNkM1RVM05nSUNBcEtTa0FRTUdORFFKbVV6MjhQQVlQbng0UUVCQVFrSkNkblkyalViVDFkVWRQSGp3OE9IdmZvZHlkM2RuTXBrUEh6Nk1pSWd3TXpOYnRteVp2cjUrNHdtczl1M2JyMWl4NHZMbHk2R2hvVVJIcE1HREIvL3h4eC9YcjE5UFRFelUxdFoyZFhXZFBYdTJZdDFaUTFhdVhLbWpveE1lSHY3Z3dRTTdPenRQVDgvbzZPaVBuY0J5ZEhUczFxMWJVbEpTWkdTa25wN2VvRUdEWnM2Y2FXbHBXZS9KMXRiV2YvLzk5NWt6WnhJU0Vnb0xDKzNzN1BiczJWTlpXUmtRRU5EY1psVjFIeDJielQ1dzRJQzZ1dnJjdVhQeHA3WisvZm9sUzVhY1BuMGFmMHlyVnExcVpFS2NVZTNkdS9mcTFhc3JLeXRYclZwRnA5TjM3ZHFsdU9HZ2taSFJsaTFiVnExYTllZWZmeDQrZkpqWUlZSFA1d2NIQndjR0JyNSsvVnBkWFgzQmdnVlRwMDZsVXFsRGhndzVlZkprU0VoSVNFaUluWjJkcTZ2cm9FR0RpTmJ5amNBcE14NlBwN2hXTVQwOW5jVmlHUmdZK1BuNVNTU1NFU05HNFBIUzB0SWRPM2JrNWVWNWVucmEyTHpkOEpST3ArL2Z2LysvLy8zdjh1WEwvL3JyTDJJY05JTFUrdjBPV2srTzBKU25MVm43cW9pTVNEY0hyU1JlaXVYU0dXSDdXemJWaiswSFRyZnNSN3k4bVBQRU56L3FnMWQxMGpLYmJ6MWNzWnFnRVNWQ3pxV2NwOC9LUDVDa1YzTEFlVzU3OVhkYlFramtzbm5Qai9Da2pXMjVPc0N3MHlyN2lZb2pqMHVURDJiY2JkWjltMDZQcnJHejJ5empCcXBzOHZodmxDcXdGQy84MldhWWkwR25wbVQxK2RKYXY0Sm8zL3hJYWNPN0hMYkFTQk5IajQ2amlaZFhjc044OGlJYXYwVHBXMWRlVzcwbzZ1UUhiN1RNYnF4aVZ2Ry9DZGVUcXZMcm51YWdiYkdxODZTNkMrSVVsZGRXNzBxK2xjMHJIMjdzb0ZnR2RTNDc5SGFCY2pPRjVyNUhQYnJHWDkxL05GVFRVaHk4VXhSNzZuVTlKY1JPT3UwWDJZNW9lbTNSeTRxc3Mxa2hoWUtLSnA3ZmlJL3hvRnFHaE5Ca2l6NVQyL1VsTmlkdDNQVzg4R3U1eW45Zk9kMTNpZjcvVzBISmtIenEwNzFObVdxNlpiOGYydzhrWGg1SXZ4TmFsdEw0SmNPTkhYNXNQMUJmclo0Tmh1dEtyc28vbXhYeXVxYjBnMmRlNk85QjFEYzE1Yi9EYmZMUUNPUE5uR2UyZDlHZzFyK0dRb2xFTHJ0WEhIY3Q5NWxpQzYwMmRLYXZ1MUplSGdBQXdPZERMcFdVYmUrT0pDS0VrT0hHR0xMYUIvb3dnbnBsWm1iaU5OYVdMVnRVSFF2NGlHN2N1SEhpeEFsM2QvZEd0b1A4SURhYnZYTGx5c0xDd3MyYk55dm1Jck95c295TWpCNDhlSERzMkxIRGh3OHJWbUF0Vzdac3hJZ1JTNWN1eFM4VEV4T2ZQSG55eXkrLzVPZm5yMXExU2k2WDc5Mjd0OTVNM01PSEQzZnYzbTFqWTNQZ3dJR0lpSWpRME5Db3FDaVJTS1NscFRWcDBxUXBVNllvNXJ3UVFpa3BLZGV2WDMvKy9EbE9qM1RzMk5IRHc0Tm9RcmRwMDZiRXhFU2w3UTV2M2JwMTlPaFJKeWVuN3QyNzR4YnlyMSsvZnZyMDZiQmh3NVl2WCs3bTVtWnFhbnI0OEdHRVVGQlEwTDU5K3lRU0NaMU9aektaVXFsVUpwUEpaREtwVklxUDhaYU91M2J0NnR5NU0wTG8vdjM3WGw1ZVJLR2xVQ2lrVUNnNFgwYU0wR2cwdkFoVUpCSVpHeHRmdUhDaHhaL0xsd1Vxc05wTWVuWFI2cmhMdmZSc1hFMGN1K3BZMXR2R1JTU1RwRllYaHBXbEJaY210V0RoV3hUN2xXSUNLN2txdi9Ic0ZVSW9yaUpIaHVTS0srK2lQczc2UWF4Q1ZQTkg3S1c1MWtPR0duV2gxR243M1VqbitBcFJqVmRxZ0NYcitVU0xuajEwcmZUcjYrVXNSeWlycHZRRiszVmcwY3VQOUF2blp5VzVxdUMzbCtlbXR1czd3c1N4N3RlcFdpeTRYeHpuV3hEMThYYTdxeERWYkU3MCthdjdqNHJycmNhWjlSQkt4UmR6bmlpZG5NREpYUlo5ZHBpeHczRGpycDIwek9wKytsaXBzQ3JpVGNhVDh0Ulc3aitvU09VUGlpQkg2RlpCMUlQaStQSG16djBON05xckc5YWJrT1dJK1pGdk11OFh4MldyZFBPNzROTGtKMlZwcmlhT0F3M3Q3YlRNNnUzVHo1VUlFeXB6ZzBvUzJtclpZRjF0KzlEK0xZcDVYSm8weWFKWGZ3TzdlbHZwNGJSZ2RrM1pzL0swSjJXcGJKSHlia29BQUFDK0VaS2lKSnk5b3VpM2greFZpK0hTb1M1ZHVxZzZFUEJ4dGNrSG5aeWNYRmhZdUdqUklxVktPdHo3SHpNM04xZnNNS1cwdDZDam95TXViTVFOc0JyS1hpR0VSbzRjbVp1Ykd4SVNVbDVlbnBtWkdSWVcxcWxUcDNIanhvMFlNYUxlZlVLN2RPbXlaY3VXb3FLaXUzZnZQbno0VUVOREErZVNHakZod29TY25Kekl5TWlNakF3OHdtQXdCZzBhOU1zdnYvQjRQTGxjdm5qeFlqenU3T3pzNU9Sa2JtNnVxYW1wb2FIQllERHdQZ0JVS3BWR28rRXRQcytlUGJ0dDI3Yno1ODhUaWFwbHk1YmhibVdOdTMzN3RsSzd1cS9iMTFPQjlWa2hJNUtOcG9tUm1wWVdqY21pcWdta29tcXhvRUpVODRwYklwSTFxVVhjbDA2ZHF0WkZ5OEtJb2MyaTBzVXlLYnVXbThrdEtSRnltbkFwd2gyN3pGbjZXalNtRm8wcGxrbXJ4UHdxTWY4MXQ3VDFyYU8vUkZRUzJWckQyRkxkUUpQS0lKUElYTEVnbC9jbWsxdjgyVGIvWWxMb2RwcW11blIxTFJxTFRxWUtwQ0tCdExaTVdKM0RLNi81bUVzK1A3Y0hwVTFqMldxYWFOTllXalFtaFVRV1NFVVZ0VFc1dlBJU0llZHorK1FZWkpxZGxxa09YVjJieHFLVHFUVVNZYldZWHlxc3lxNHArOFNodHVGRDA2TnJXR3NZNjlCWW1qUW1tVVRpUzJwNTB0cGlRV1V1NzgybitlOHdWR0FCQU1EbmpQLzhBdmZPZG9RUXczRzg5b3dXcnR2NHB1VGw1VlZYVjNmdCtxN2paR3hzN01hTkc4bGs4dm56NS9YMFZObmlFN1NoMk5oWVUxTlQzS1FKOXp1L2Z2MjZ0N2QzeDQ0ZGp4NDkyc3JKTXpJeTZ1MUwxUUpzTnJ2eGhYNXl1VndnRUxCWUxLbFVXbGhZMkZDcXF5NlpUQ1lTaVJyYUZhR0pDZ3NMemMyYjBjV2lxcXFxdExRVVB4eTVYQzZUeWVydHNnOGdnUVVBQUFDMFBVaGdBUURBNTZ6NjFqcEJ6RTJFa01iSTM5V0h1S3M2bkMvQWl4Y3YxcTlmYjJGaFlXOXZUNlBSY25KeVVsTlRLUlRLMnJWckcyclFEcjVFcDArZi91ZWZmK3p0N1R0MDZDQ1JTSktUazR1S2luUjFkYjI4dkpxZUF3TGdJNEVsaEFBQUFBQUFBSUJ2aTdqMDdhb2ZxbkVuVmNmeVplallzZVBNbVRNakl5T2ZQMzllVzF1cnA2YzNjdVRJYWRPbVFlZnByOHl3WWNNNEhFNUNRc0tqUjQ5SUpKS0ppY24wNmRPblRac0dSWGJnY3dBVldBQUFBRURiZ3dvc0FBRDRuSlZ1Nm9Ka0VvU1F3WXBnaXE2RnFzTUJBQUR3WWZVM1dnWUFBQUFBQUFDQXI1SzBJaDlucnhDRkJ0a3JBQUQ0VWtBQ0N3QUFBQUFBQVBBTmtiS3o4UUhWeUZiVnNRQUFBR2dxU0dBQkFBQUFBQUFBdmlHU056bjRnR3BncmVwWUFBQUFOQlVrc0FBQUFBQUFBQURmRUtJQ2kySmdwZXBZQUFBQU5CVWtzQUFBQUFBQUFBRGZrSGNWV0laUWdRVUFBRjhNU0dBQkFBQUFBQUFBdmlGU05pd2hCQUNBTHc4a3NBQUFBQUFBQUFEZkNybE1LdVVVNG1PS0lUUnhCd0NBTHdZa3NBQUFBQUFBQUFEZkNsbGxBVDRncSt1VHFIUlZod01BQUtDcElJRUZBQUFBQUFBQStGWklLL1B4QVVXL3ZhcGpBUUFBMEF5UXdBSUFBQUFBQUFCOEs2UVZlZmlBb21lcDZsZ0FBQUEwQXlTd0FBQUFBQUFBQU44S1NjWGJDaXdxVkdBQkFNQVhCUkpZQUFBQUFBQUFnRzhGVkdBQkFNQVhDaEpZQUFBQUFBQUFnRytGOVA5TjNDR0JCUUFBWHhaSVlBRUFBQUFBQUFDK0ZaTHlWL2lBb3R0TzFiRUFBQUJvQmtoZ0FRQUFBQUFBQUw0SmNtRTFrb29SUW9pcVJsYlhVM1U0QUFBQW1nRVNXQUFBQUFBQUFJQnZ3cnYxZzdvV3FvNEZBQUJBODBBQ0N3QUFBQUFBQVBCTmVKZkEwakZYZFN3QUFBQ2E1N05JWUpFUW9wSW9xbzRDQUFBQWFETmtFa25WSVFBQUFGQ21rTUF5VTNVc0FBQUFtdWV6U0dBaGhOU3BhcW9PQVFBQUFHZ3oyalNXcWtNQUFBQ2dUTW9weEFkUWdRVUFBRitjenlXQnhhVFFWUjBDQUFBQTBEWXNXUWFxRGdFQUFFQTkzaVd3ZENHQkJRQUFYNWpQSllGbHFRNS8xd2NBQVBDVnNORTBWblVJQUFBQTZpSGxGT0VEcU1BQ0FJQXZ6dWVTd0xMVE5GVjFDQUFBQUVEYmNOSnByK29RQUFBQTFFTlMvaG9mUUE4c0FBRDQ0bnd1Q1N4blBTdFZod0FBQUFDMEFUVXlyWjlCUjFWSEFRQUFRSmxjd0VGU01VSUlrY2hrS0pVRkFJQXZ6ZWVTd0xKU04rcWdicWpxS0FBQUFJRFdjakcwWTVCcHFvNENBQUNBc25kYkVPcTFVM1VzQUFBQW11MXpTV0FoaEthMDY2dnFFQUFBQUlEV0dtUGFYZFVoQUFBQXFNZTdCSmF1aGFwakFRQUEwR3lmVVFKcmtLRzlsYnFScXFNQUFBQUFXcTZQdmkxMGRRUUFnTStUaEVoZzZVQUNDd0FBdmp5ZlVRSUxJZlM3L1hnNm1hcnFLQUFBQUlDVzBLSXhGOXFNVUhVVUFBQUE2aWV0ek1jSEZGM1lnaEFBQUw0OG4xY0NxeDFMZjRQRDk1cFVocW9EQVFBQUFKcUhRYWF0Ni9LOWdacW1xZ01CQUFCUVB5bFVZSUUya3BPVFUxQlFVTytQWHIxNkZSNGUzc2kxdWJtNUdSa1pTb01jRHVmMTY5Y3ltYXp4KzRhSGgvTjRQS1hCN094c05wdmR0TUNSWEM1UFRVMHRMaTV1NHZrQWZGWSt1M0luSjUzMmU1M2RkcWZjZmwxVHF1cFlBQUFBZ0NaUms0aVdGNlIyN0RwRDFZR0F0Mm96UXNUWlVSSjJqclFpVDFxUkx4Y0xWQjBSQU9ERHlPcjZGRU5ycXFFTnphSTdvNHNyaWRIRy95VHdpWHRnTFZpd0lEYzM5OTkvLzZYVDZYVi9HaFVWdFdQSGptblRwczJaTXdjaFZGRlI4Y01QUHpnNE9CdzRjQUNmOE5OUFB4VVVGTnk3ZDQ5Q29YeUNhRnZweTRxMjlmYnUzYXVucDdkbHk1YTZQd29NREF3SkNmSHo4NnYzUXFsVXVtUEhEaDZQZCtMRUNRME5EV0k4T0RqNDJMRmovdjcrVENZVGozQTRIQjZQWjI3K3Jsb3dORFIwKy9idFM1WXNtVHAxcXVLY3YvLysrOWl4WXhjdlhreU1wS1NrZE9uU3BkNEFoRUxoc21YTHhvNGR1MkxGaWcrK3pjTEN3dno4L0ErZVJyQzN0OWZSMGVGeXVSL014TlhGWkRMci9YOEtBSW8rdXdRV1FzaFFUY3VyaWdKWXZRQUFJQUJKUkVGVXg1eExPVTl2NWtlcU9oWUFBQURnQTR4ck9PNEpEMHhxT094RDQ3V203bVowZGxWMVJOOHVXWFVKTjJoL2Jjb0R1WWhITmJhajZGblNMTHFwZFJxT0tKL2pYM2dBQUVya3RUV3ltamZTTjltQ0Y5ZXFiNjJsMjdpdytzOVY2elNzcmVhWHNuUHhRVnNsc0dKalkvMzkvVk5TVWpnY0RvVkNNVEF3Nk51M3I0ZUhSMU91ZmYzNk5aL1BUMGxKYWZIZGNjNElINVBKWkMwdHJRNGRPdlRwMDJmY3VISHE2dW90bmhZbzRmUDVMQmFycldhN2ZQbHlmbjcrL3YzN05UUTBFaElTREF3TXpNek1sTTZwcWFtNWNlUEd6WnMzemMzTmp4NDlTaWFUY1Q3cjhPSERMaTR1VTZkT0ZRcUZrWkdSUTRZTXFUdC9mSHk4dDdkM2FtcnFwazJiQmc0Y1dQY0VxVlNLRUtKU20vVEhZa2hJeUxsejU1cis3clp0Mjlhdlg3K0ZDeGMydlNLTTRPSGhNWG55NU9aZUJiNDFuKy9mNTJaM0dOUkgzL1orY1Z4NGVZWlFKbFoxT0FBQUFJQXl4L0pjbDZLTUhxWForS1c4dHFicWlrZXQwd1ROY1J2STZ2cXFqdTZiSXlsT3FUei9zNHhYUWJjYm9qNXdBZDBLZGpjRzRFc2w0NWJ5bjEvZ3Y3ak91YlNZMlh1bTFyZ05pS3JXMmprNWhVZ3VRd2doQ28yc1lkRDZJTDI5dmE5ZHU0WVFNamMzYjlldVhXVmxaWEZ4Y1VoSVNCTVRXTk9tVFd2WHJsM1hybDFiR1lhVGt4T0ZRcEZJSkJ3T0p6NCtQaTR1N3ZMbHk3Ly8vbnU5MlEzUVhILzg4Y2ViTjIvT25qM2J5RGxjTGxkeFdaOUFJSkRKWkNVbEpZcm5HQmtaa2Nua2hJU0V5NWN2ZTNoNDJOdmJTeVFTTHk4dkRRMk52Ly8rbTBhajRkTktTa3J1M2J0MzkrNWRzVmc4WXNTSTZkT240K3lWVENiYnZYczNpOFZhdlhvMUxzWHk4dktpVUNoRWlrb3FsWWFFaE55OGVUTXRMYzNTMHZMMzMzL3YyN2YrUHdRbEVrblRFMWdJSVJxTjFsQTFtU0llanpkanh0czY5R1hMbHRYVzFpcWRJQlFLOSszYjE2MWJ0L0hqeDljN2c1MmRYUk5EQXQreXp6ZUJoUkN5MHpTMTB6UmRiT3Vhd01uTDVCYW5WeGVsVlJmVlFqSUxBQUNBS2xDbEVtMlJRTHVXWjg2dHNLNHU2MUplb0MzaTF6MU5tQkJZbS9GRWMvUnFacy9waUVSU1JhVGZvdHJVaDV4L2ZpTlJhTHB1M3ZTT2cxUWREZ0NnVmNpYXhocWovbEFmdEtqS2I0UGd4VFZSVm9UZVQrZkkyc3FGS3MwaVllZmdBNnFCZGVzalRFMU52WGJ0bW9hR3h0YXRXeDBkSGZFZ244OS8rdlJwRTJlZzBXajFGc2cwMTVZdFc0aVZhRnd1TnpBdzhOS2xTOXUzYjYrcHFXa29Vd0NhTGk0dXp0VDAzZWJDYjk2OFNVeE1SQWhWVjFmTFpMTEhqeC9UYUxTRWhJUmJ0MjRwWFloWGhoS3VYTGxTV1ZtNWFkT21vVU9IVHBvMENhZVFWcTlldldMRkNtOXY3eVZMbHVEVEZpMWFwS0doOGQxMzMwMmVQRmxmWHo4ckt3c25wL2J2MzUrUWtIRHc0RUZjV3pkNjlPakhqeDk3ZVhuWjJka1pHUmtoaEc3ZHVuWHIxaTFIUjhkdDI3YjE3ZHUzdExSVUlwRVFlVEZGemFyQXdwcXlzazhrRWhISExpNHVkVThJRGc1R0NQMzQ0NC9PenM1TnZ6VUFTajdyQkJaR0oxTjc2Vm4zMG11RFAya0FBQUNBK3NsbC9JaEwzQ0F2SkJhMndXVEM2dXJiR3dVdmZiU20vRVUxdEdtTCtFQmpKTVdwbkN1L1VQVGE2YnFkb2VpM1YzVTRBSUMyUVdKcTY4dzZMSWkrWG4zN3Z4WG41K3N2dVVtaXQzd2xsNVNkaHc4b2V1MWFIMXQ4ZkR4Q2FPVElrVVQyQ2lIRVlyRkdqeDdkK3NsYlRGTlRjOWFzV1QxNzlseTVjdVhCZ3djZEhSMHRMUzFWR00vWEp6TXpjOCtlUFFnaHNWaE1JcEgyN05tanBhVzFlL2R1eGFTTXY3OS9ZbUxpaGcwYkZDOWtzVmdMRml6Zzgva2lrV2pqeG8wMU5UWFYxZFZWVlZWeXVkelgxNWRJWlM1YXRHakNoQW00RFpaRUlsbThlUEhpeFlzbEVzbjkrL2ZOemMydlhMbkM1WEs1WEc1MWRUV0h3eEdKUlB2Mzc5KzFheGN1WDFxMmJGbW5UcDN3UEhmdjN2WHo4L1B6ODB0TlRWMnpabzFpSkhLNUhDSGs2K3NiRUJCUTczdjg4ODgvZS9mdVRiekVlYm9QUGhtbGtxdWlvaUpjNmtXNGQrK2V2cjYrZ1lGQlhsNWUzY3YxOWZWaDNTdG9paThnZ1FVQUFBQjhkQ1F5cTcrYm12M3dLdCsxNHB5b05wbFNYQkRQUGpKSmZlQkNqYUcvSUNyMEpmMklxdjMvUkRRR1pLOEErQ294ZS8xQW9qR3FidnpCdWZxcnJwdDNpeXRiaVFvc2lsNGI1SFFZREFZdXcybjZKUVVGQlV1WEx1WHorWnMyYlhKeGNYbjgrUEhPblR0Ly9QSEhuMzc2cWZYeEtMS3pzNXM5ZS9icDA2Y3ZYNzY4YnQwNllqd2pJK1BDaFF0SlNVbGlzYmhEaHc0elpzekF5d3g5ZlgyUEhUczJjZUxFWmN1V0tjNnpldlhxMk5qWVE0Y08yZHZiSTRUWWJQYUZDeGNpSWlLcXE2dU5qWTFkWFYxbnpwelpTTXQycVZRYUdCajQ4T0hEM054Y2lVUmlabVkyYk5pd2FkT21xYW05WFEzNjVNbVRiZHUyL2ZEREQ5OS8vLzNwMDZkZnZIakI1L090ckt4bXpacWxXSnVHZStFSEJBVGN1SEhqN3QyN1ZWVlZuVHAxOHZEd3NMYTJUa3RMOC9iMlRrdExvMUtwL2Z2MzkvRHdVRXlDaUVRaUh4K2ZvS0NnMHRKU1RVM04vdjM3Ly9UVFR6bzZPdmluaHc0ZDh2ZjMzN2x6SjRWQ09YLysvT3ZYcnhrTXh1REJnNWNzV1lJTGpoWXZYb3dMb0lxTGkxMWRYUkZDOCtmUG56bHo1cDA3ZHhCQ1M1Y3VWV3ppM3I3OXV6OTlJaUlpS0JSS3YzNzlsQjdJNE1HRE16TXpoVUtocnE1dXUzYnR0TFcxdGJTMHRMUzBqaHc1Y3ZqdzRWR2pSaUdFaU93VlFxaXlzaElocEtHaFlXOXZmK2ZPSFYxZFhabE1abTV1cnEydHJhT2pvNldsOWVyVkt4OGZuMmZQbnVHVnBFVDJDdThKb0s2dVRpS1J0TFcxaHc0ZHFoZ0dsOHQ5OXV5WmpZMk50YlZ5Z1VoZVhsNUtTb3BTY1paVUt0MjVjMmREbjNKRC92ampqN0t5c3JyajgrZlByL2Y4Tld2V2pCdzVzcmwzQWQ4Z1NHQUJBQUFBYjFGMExmVG1YeEs4dU1hOXQxc3VVdDZtdWlXa1lsN29VVUhjTGMyUnZ6RzZmOThHRTRJNmF0T0N4UVh4MmxQK2d1d1ZBRjhyUnJmdkpDWHB2TERUdGVuQmF2WWpXamFKdE9KdEIzZnErd2tzdVpETGYzNWVtQkpFTmJIWG5ycTdpYlAxNzkvL3hJa1RqeDgvdHJlMy8rNjc3M0Nqb2tad3VWeGNkL1BiYjcvVnU4Q3FiYm02dXA0K2ZUb3FLa29taytIWXdzUER0MjdkU3FWU0J3d1lvS2FtRmhFUnNYMzc5cXFxcWttVEpnMGZQdnpFaVJQUG5qMzc5ZGRmaVRlQ08ycFpXbHJpN0ZWUlVkR0tGU3ZZYkhhdlhyMU1UVTJUa3BMT25UdVhuWjI5Y2VQR2VnTVFpOFViTm15SWpZM1YxOWZIMmFqNCtQaHo1ODVGUkVSNGVYa1JPU3lFVUZWVjFkS2xTeGtNUnUvZXZjdkx5K1BqNDdkczJiSjY5V3FjTXlJY09uUW9JU0hCeWNucDFhdFhDUWtKZi96eHg4YU5HemRzMkdCblorZmk0aElURXhNVUZGUlRVN04xNjFZaWdMVnIxeVltSnRyWTJJd2JOeTQvUC8vT25Udng4ZkZIamh4UlRISzllUEhpenAwNzNidDM3OWV2MzRzWEx3SUNBa1FpMGFwVnF4QkN3NFlONjlxMXE3Ky92N3E2K29nUkl4QkNIVHQyYk0ySHNuTGx5bnJIMWRYVkRRME5jVHYvMU5SVVhNd2xrOGxDUTBNUlFoWVdGaDA2ZExodzRVTGRDNGNNR1dKcGFkbS9mMzhORFkzTXpFeUpSSUp6VDVXVmxYRnhjUllXRnJoQm05SjlFeE1UbnoxNzV1cnFXcmRqK3ExYnQxSlNVcFFXRE5Kb05KeXphNXhRS055K2ZidXVyaTR4TW1yVXFIbno1aUdFbmo5L2Z1alFvVXVYTGhIZnJzdVhMOGZIeDN0NmV1Sm9tOWcyRGdCSVlBRUFBQURLbUwxbnFuVWVXUk8wVnhEcmkrVHkxazhvcXlxdXVybUdGK2F0TVdxVm10M1FKbHdCbWtFUWZaMmkzNEhSWTRxcUF3RUFmRVFhcml2NTBmOElZbnhibk1DU3ZOdUM4TjBTUWhtM2pIMThtcXk2QkNIVXJCWGZ4c2JHSzFhczJMZHYzOUdqUisvZHV6ZDM3dHhHMGxJU2lXVExsaTJGaFlWejVzejVOSDJwOVBUMGRIUjBPQnhPZFhVMVB0aTllemVUeWZ6Nzc3L3hvc0xxNnVwRml4YWRPblZxK1BEaE9qbzZ6czdPMGRIUktTa3BSRlA1SjArZXlHU3lNV1BHNEpkLy9mVVhtODNlc0dFREx1ZVJTcVYvL3ZsbmFHam8yTEZqZS9ic1dUZUFDeGN1eE1iR0RoZ3dZTU9HRGJnVGsxZ3MzcjU5ZTNoNCtLVkxseFRMY083ZHV6ZDkrdlFGQ3hiZzdFWllXTmlXTFZ1T0hqMDZhTkFnWE9hRzVlZm5uenAxaXNGZ1NLWFM5ZXZYeDhURXJGKy9mdHEwYVhncU5wczliOTY4NTgrZnM5bHNmWDE5SEVCaVl1S2tTWk04UER6d3pGZXZYajF6NXN6MTY5ZC8vdmxuWXRvN2QrN3MyN2NQdHcvUHljbFp2SGh4VUZEUTRzV0xOVFUxWjg2Y2lkY0RhbWxwTFYyNnRLRkh6V2F6SHo1OGVPblNKV0pFSkJMSlpMS0pFeWZpbHhRS0JUZEI1L0Y0ZUU0bEF3WU1XTHQycllhR2hwNmUzcG8xYTNDMGNybGNMcGQzN3R5NVM1Y3VDS0ZUcDA3NSsvdlh2ZmJJa1NOa01ubnMyTEhuenAwYk8zWXMwZkdkVENhN3U3dlhHekNYeTBVSWFXbHAxZjBSWHZTbm1GNXNPZ2FEc1gzN2RxVVJRME5EdkxJVklXUmdZRURVNnpHWlRBcUZnbjhLUUxOQUFnc0FBQUJRUnRZdzBQcCtGMnZnZ21yL1A4VTVMOXBrVGtscEJ1ZmlJcHFscythWWRiUjIzZHBrVGlEblY5Wm1oR2lPWHRPRWN3RUFYekl5aGVFMFhoRHRJeGRVa1pqYUxaaEErdWJ0anJIRUVrSjVMYS9pekJ5Y3ZXb0JWMWRYVzF2Ylk4ZU94Y2JHYnRxMHljN09idW5TcGJoZVNjbUJBd2ZpNCtQSGpSdm41dWJXc251MUFNNytDSVZDaE5EOSsvZjVmTDY3dXp2UkVrdExTMnYwNk5GWHJseUppWWtaUEhqd3lKRWpvNk9qbno1OVNpU3dRa0pDeUdReXJqeEtTMHRMVFUxMWNYRWhGcU5SS0pTcFU2ZEdSVVdGaDRmWFRXQkpwVkovZjM4MU5iVmx5NVlSZmNScE5Ob3Z2L3dTRVJGeDkrNWR4UVJXdTNidGlPd1ZRbWpnd0lGOSt2U0ppb3FLalkzdDM3OC9jWnFibXh0K1J4UUtaY0tFQ1RFeE1lcnE2a1NqZEgxOS9aNDllejU3OWl3bkowZGZYMThpa2ZqNysrdm82Q3hac29TWWVkcTBhZWZPblFzUEQxZE1ZRTJjT0pIWS9LNURodzY5ZS9lT2pJek16czUyY25KcS9QRktwZEpYcjE0dFdyUklLcFZ1M2JwVlQwL1AwOU56eXBRcFBYcjBVRHp0eUpFanhJbzh1Vnd1RkFxLysrNDd4VnpuZ1FNSGNQY29IUjJkTTJmT3BLYW04dmw4aEJDWlROYlQwN08zdDhmeGk4VmlNcG04YWRNbTRzTGs1T1FMRnk3Z2p1ei8rYzkvK3ZmdlgxUlVKSlBKY0FiSzF0WVdKL0xxS2lvcXdyc2kxdjBSYnNTdVdJRWxGQXJ4eTVTVUZLVmVXblgxNjlkUHFmT1hvdGpZV09LenFIZDFJUUJOQVFrc0FBQUFvSDVVUXh1OStaZEZtVSs1OS82U2xHVzJ5WnppdkppS2s5UFZPby9VSFBVSHhjQ3FUZWI4bGdsaWZSRkN6QjZ3UEJPQXJ4L1RhYUlnNnFvb1A3WUZwYXpTaW53a2x5R0VFSWxNMXJYQWcxVzMxaEZaTGFielZJMFJ2elYzV2lzckswOVB6OFRFeFBQbno4Zkh4eTlmdm56VnFsVkthOSt1WDc5Ky8vNTlGeGVYNWN1WE4zZisxc0NGTnJqNEJTOVB5ODdPUG52MkxIRkNabVltYnZDRWk0QVlERVpZV0JndTIyR3oyVWxKU1gzNzl0WFQweU11RndnRWlwZmovbC80Y2lVNU9UbDhQdC9KeVFsZlRqQTJOalkxTlMwc0xDd3ZMeWVxYnh3ZEhaVVdZTnJiMjBkRlJSVVVGQ2dPMnRyYUVzYzQrV0pqWTZPWWFqRXdNTUJCSW9SeWMzUDVmTDZ1cnE1aVlSUk96U2dGckpSd3hCc08xdFRVTlBSVTA5UFRBd0lDWHJ4NFVWRlJ3V0F3SEJ3Y2hnMGJabTV1Ym01dTd1UGpVMVpXcHRqNktqYzN0NlNrUktrU3lzTENRckhqTzlIeHlzL1B6OGZINS9MbHk4U1A1SEo1ZW5vNkVTR0ZRbEc4RUw5VHpNM05iZkxreVZPbXZLdEVmdlBtamVKRFZwU1RrNFBEcVBzam5NQlNyTURpOC9sNHhhV3BxV2xESlYwRUV4T1RSbjVLOUF2RCtiaDZBd0RnZ3lDQkJRQUFBRFNHM25HUXZ1MEF3Y3NiTlkvK2x0V1V0OG1jdGFrUGE5TWVxWFYyVlI4NG45YXVSeE91QVBVVDVVUlREVzFKTE4wbW5Bc0ErTExSTEowUlFyS3FsaFJNRWY4SVFkRnZUeUpURUVMQ3hNRGE1SHQ0a0RWZ3Z1YVlsaGR5T2pvNmVubDVCUVVGZVhsNUhUaHd3TkhSVWZFM2VSOGZINFRRMUtsVFA5Z25xdzNsNStmemVEd1RFeE9jZmNESnBudjM3dFU5RStjc0dBekdnQUVESGoxNmxKNmUzcWxUcDlEUVVMbGNUdXlvaUMrUGpZMk5qWTJ0OTNJbCtIeWNVVktpcjY5ZldGaUlpNHd3b3FzNkFWZGFLZTFoeDJLOTI0QVMxelFwanVBS0w3eDZqZ2lnc0xEd3lwVXJqVDRuNVVsdzdrYmVjUGVBaElTRXNMQ3dBUU1HeE1mSDI5allyRisvbnZqUnVISGpqaDA3VmxSVVpHWm1oa2ZPbkRtanE2czdidHc0eFJsT25Eamg3ZTFOdkt5dHJjWG44M2c4b2k1SkxwYy9lL2Jzd29VTDJkblplL2Z1eGVWZ1hDNlhXSmFJUzhDSTQ5TFNVaUxweG1henIxMjc5dSsvLzNicDBzWEx5NnZ1VzRpTmpUVTJOcTc3MkltZEJCVVRXRHdlRHoraXVtK2t1Zno4L0lnbGhDZE9uSGp4b20zSzI4RzNCaEpZQUFBQXdJZVF5TXhlTTVqZHYrTy91TTRMT3lXckxtMkRPZVh5MnBRSHRTa1BhTzI2cXcrWXI5YkZGWkUrM2U4Mlh3MFp0NXlzWmF6cUtBQUFud1NKVEtLclMxdTA0bzlJWUZFTnJCRkNTQ2JoM252YnI1M2VjWkRtNk5XdGo4N1YxVFUrUHY3Ky9mc1JFUkdLN2JFM2JOanc1NTkvYnQyNjllKy8velkzTjIvOWpacmkzMy8veGN2eDhFdWNFanA4K0xEaVJuVktSbzRjK2VqUm95ZFBublRxMUNra0pFUkxTNHNvSnNLWEwxeTRjTWFNR1UyNU82NHFZclBaZFg5VVVWRkIxSVZoWXJGWTZaenk4dko2RTF0Tmh3UHUwNmZQamgwN1dqeEp2Y2FNR1RONThtUWFqVmEzSzlhWU1XTXVYNzU4L1BoeDNFait5Wk1uNGVIaEsxZXVWT3praFZjeUttNEx1RzNiTnNXZjh2bjhvS0FnZjMvL3ZMdzhTMHZMdFd2WEVvczYxZFhWOSs3ZFM1d1pGeGQzL1BoeHhXdlQwdEw4L2YxRFFrTGtjdm1vVWFObXpacFZOLzdFeE1TeXNyS0dHckhocWk2bDFtT0dob2JoNGVHNG9LOHBCZzRjcU5nbUg0QzJCUWtzQUFBQW9HbW9hcXorYnF6K2JvS1hQcnpRNDlMSy9EYVpWWndmeDdtMmxLSnJ3WEw1aWRsekdvbkdiSk5wdnhFeUhwdHVaTnVFRXdFQVh3T3l1cTZNMjVKS1dFblpLM3hBTmJEQ1piQnYveW1DUk5JYXV4NlJTRzBTSHM3TDhIanZiV0xibzBlUDVjdVg3OSsvZiszYXRRY1BIbFRjcHUwamlZbUp1WFhyRnBQSkpQSk4xdGJXMGRIUmlZbUpqU1N3bkoyZGRYVjFuejU5K3QxMzM2V21wazZaTW9WbzNtUnRiWTF6SDAxTVlGbFpXZEZvdEl5TURBNkhvNWlIS2lzckt5NHVOakV4VVZ4YW1KR1JvWGl0VENhTGlJaW91N2l2V2RxM2IwOG1rek15TWtRaWtkS2VlaTJBcTdvd3hkU2JFZ2FEc1dqUklrOVB6NENBZ0M1ZHV1emJ0NjlmdjM1RUYzeUN2cjYramMyNzdRS1VPcWIvOE1NUFFxR3dhOWV1R3pkdUhEUm9rR0xWSHBsTVZyeXdwT1M5VEs2UGo4L0ZpeGMxTlRVblRabzBaY3FVZWx0Y3llWHljK2ZPNFdLeGV0K0NVQ2dra1VoRUFrc21rK1htNW43Ly9mZlhybDNMenM1V1BFMHB6NlhJd2NHaDNnVFd2WHYzU1AvL1A1cmliQUEwQ3lTd0FBQUFnT1poOXB6T2RKNHFUUHlYRjNxTStLV29sYVNWQmR4L3Q5VTgzTS9vTnBIVmN3YlZ6S0ZOcHYzcXlTVzFpRUpUZFJRQWdFK0ZUSkdMQkUwNFQ5bTdKWVFHMWdnaC9vdnIrQ1hEY1FLbE9ac1BFbTdldk1sa01vY1BIMDc4R3ArWGwvZm8wU09FRUZFeVF4ZzNibHgrZnY2Tkd6ZldyVnUzYjk4K3BXVnJiWWpMNWZyNStlRjFjeHMyYkNDU1pTTkdqUGpubjMrdVhMblNzMmRQSzZ1MzdSZEZJbEYwZERUUlVKeE1KZzhiTnN6WDE5ZlgxeGNoUkt3ZnhEazRQVDI5aUlpSTRPRGc0Y09INDBHNVhCNGFHcXBZVEVSUVUxTWJNMlpNUUVEQTMzLy92WDc5ZXJ5NFR5Z1VIanAwU0NxVlRwMDZWZkZrWExaRzNPNzY5ZXZGeGNWZHVuUWg0bXdCRm92bDR1SVNGaFoyL1BoeER3OFBZdVZhUmthR3VycDZzK3JndExXMUt5b3ErSHgrVXo0MVYxZlh5TWpJdzRjUHE2dXJHeHNiMTl2MXZLRWxoTmlvVWFNbVRwellvVU1IL1BMQWdRTmp4NDdGYWNkR2xoQWloQXdORFdmT25EbDA2RkNjc0FzTEN5c29LSmcrZlRyeDNuR1NLeUVod2NYRmhlaGJyNFRINHhFOXVSQkNyMTY5cXEydHRiVzFWV3k2LysrLy94NDRjT0NISDM1WXNHQUIvbGpqNCtQNzl1Mzd3WWR6NjlZdDRyaWlva0twUHhvQVRRUUpMQUFBQUtENVNHU0cwMFNHMDhUYTFLQ2FrR09Tb3FRMm1WVmVXeU9JdWlxSXVrbzE2Y3pzTlozWjdUc1NvOEYvN0FVQUFOQkU3NVlRR2xwTEsvSkZyNThoaEJDSjFJTEc3VmhsWmVYeDQ4Y1BIejVzWldXbHFhbFpXVm1abFpXRjh6N2R1dFd6eit6Q2hRdUxpb3JDdzhNM2I5NjhZOGNPWW0rKzF0dTZkU3VGUXBGSUpKV1ZsWGw1ZVhLNVhGOWZmKzNhdGQyN2R5Zk9zYmEybmpWcjF0V3JWOTNkM1h2MjdHbHFhc3JoY0dKaVlxeXNyQlIzeEJzeFlvU3ZyKy9kdTNkdGJXMXgxUlZHbzlGV3JGaXhhZE9tWGJ0MjNiNTkyOXJhV2l3V0p5UWtGQmNYMTV2QXd1ODNQVDA5TEN6TXpjMnRSNDhldGJXMXljbkpiRFo3eUpBaDMzMzNuZUtaam82TysvZnZ2M1BuanFXbFpYWjJkbnA2dXFhbTVvb1ZLMXI1V056ZDNWTlNVZ0lDQW1KaVlod2NITlRVMURJek05UFMwcnk4dkpxVndPcmV2WHRvYU9qdnYvOXViMi92NE9Bd2F0U29SazRXaThYbTV1WXltWXpMNVE0ZlBsd3hHVVJvZkFtaDRzcEVtVXgyNTg0ZGZYMTluTUJxZkFuaDBLRkRGV1BMeXNxNmZQbXlZc1ZjUUVEQXFWT245UFQwR3RsTWdNMW1hMmhvRUM5RFFrS29WS3JpTHBOaFlXRUhEeDRjUFhvMHpsN2hsWko3OXV4eGMzTWpkb1JzeUlrVEo2QUhGbWc5U0dBQkFBQUFMYWZXMlZXdHM2czQ3eVUvNnFvdzZTNlNLdmZ5YUJsSlNTbzNjQ3YzM2wrTUxxT1p2V2JRclQ3OGI1c0FBQURxSlgyVFJmekhtV3JTdVNib2JXZHJOZnVSRkwxMkxadHo3Tml4SXBFb0lTRWhMeTlQSkJKcGFXbjE2ZE5uOU9qUmd3Y1BydmQ4TXBtOGJ0MjYzMy8vUFRZMmRzK2VQZXZXcld2cHUxR0dHNnRUS0JSdGJlMWV2WHIxNzk5LzFLaFJTZ3ZURUVJLy8veHpodzRkL1B6OEVoSVNFaE1Uall5TWhnMGJObjM2ZE1WejdPenNMQzB0OC9MeUZNdXZzTDU5K3g0NGNPRHk1Y3ZKeWNtWm1abUdob2EydHJhclZ6ZllPNHpKWk83ZHUvZm16WnVQSHo4T0NRbWhVQ2hXVmxaejU4NGRNMllNNmYwRm0xMjZkSmt6WjQ2M3QvZWpSNCtZVE9hd1ljUG16WnVuV0pUVU1rWkdSa2VPSExsNDhXSmtaT1NqUjQ5MGRYWE56YzNYclZ2bjZPallySG5jM2QxcmEyc1RFaExLeXNvVVU1TktQZWJsY25sRVJNVHg0OGVMaTR0eEJ6US9QNy9ZMk5pZmYvNjVmLy8raWlzQmxaWVEwdWwweFFjaWxVcUpMRTlaV1psY0xqYzJmdHZuVVdrSklkNU9rYmhXcVNDcnBLVEUwTkFRMzFjc0ZoOC9mdHpmMzE5VFUvT3Z2LzVxcVBUcDlldlhXVmxadlh2M3hpOUZJbEZ3Y0hDZlBuMXdTa3N1bHdjR0JoNCtmSGpFaUJHSzZjVlJvMGFSU0tTOWUvZFdWRlFzWGJyMFUrNVVBTDVOcEVZMldRQUFBQUJBMDhrRkhFSE1UZjZMYTFKMmJ0dk9UTlkyWlRpTVpqaU1vYlhyMFZhOVdyNE81YnRkMU94SGFIMjNyUW5uQWdDK2VHOE91TkxNSExWbjdHdldWY0tFd0NxZkZRZ2hpbzY1d2ZMN1pUdDd5OFVDaEpDdW16ZTk0NkNQRml6NGdDZFBubXpidG8xWWpQWkZLQ2dvQ0FnSWtFZ2tnWUdCbzBlUFhyRmlCWWZEdVgvLy90Mjdkd3NMQ3p0MDZMQml4WXJPblR2alRtUmVYbDdsNWVVbUppYXVycTdqeG8xak1CamZmLys5aDRmSDVNbVRzN096QlFJQmg4UFp0bTNicEVtVDNOM2RnNEtDUEQwOVo4MmFaV3RyaXhOR2p4NDlldjc4K2NtVEo2MnNySTRlUGZydzRVTmZYMStoVUppZW5rNm4wMi9jdUJFV0ZuYmp4ZzFOVGMwNWMrYlFhTFE1YytiZzVCZUh3emwxNmxTdlhyMDJiZHFVa3BLeWYvLytuSndjYzNQemJkdTJ0V3YzTG1QcjdlMmRtcHFxcnE3T1lEQUVBa0ZzYkt4UUtOeTBhUlB1L1gvNTh1Vno1ODd0MkxHalQ1OCtFb25rbDE5K3dZMnJ0TFMwNUhLNVRDYVRTcVV5bVF3ZjRKVENpQkVqVnE5ZWpYTlkvL25QZjloc05xNDBsRXFsWXJGWXNXZVdXQ3lXeVdURW5vKzF0YlZyMXF3Wk9YS2tpajVWOENXQkNpd0FBQUNnYlpDWU9xd0I4MWtENW90ZWgvTmZYSzFOZlloazBpWmM5Mkd5cW1KKytEbCsrRG15cGhHanl5aEcxekcwOXIxZzEwSUFBR2dLOGY5WGVWTk5Pd3VUNytIc0ZWbmJsRzQ3VU5XaGdTOE1sVXJGUGNJc0xDeSsvLzU3aE5DTkd6ZXVYNzl1WTJPemJ0MjZvVU9IRWlWSXpzN081ODZkdTNQbnp2WHIxME5EUTZkT25hcFlPSktRa0hENzltMHltZHl2WHorODBHL0lrQ0ZQbmp5NWNlTUdzUzJqcHFibWp6LytxTlFMakVxbEhqbHlSQ3FWTXBuTXBVdVg0cWJ5UzVZc09YejQ4TTZkTy9FNUZBckYydHA2M3J4NUNLRno1ODdsNU9RTUd6WnMyYkpsaXNzRGNhdXloSVFFSEJXWlREWTFOWjB4WXdheGMyVk5UVTMzN3QzNzlPbURienA0OEdBckt5czlQVDBORFEwV2k4VmdNTlRVMUtoVUtvMUdJNVBKRkFvbFB6Ly8yTEZqRGc0T1JLT3VuajE3TnRRdFhsRjFkZlcrZmMxTFNZTnZHVlJnQVFBQUFCK0ZuRjhwU1B4WEdPOHZ6bzlyODhuSjZ2cHFYVndaRG1Qb1ZuMFJtZEtFSzc1T1VJRUZ3RGVsWlJWWWxXZG1pN0tqRUVJYXc1ZUtjbU53QXl3TjF4WHFnNWQ4dEVqQmgzMkpGVmk0WWtoeDBaOUVJa2xLU2xMc09LWkVMQmJ6ZUR6RjNSZy9KUTZIazVhVzFxOWZ2NFpPd0NWVUZBcEZhZldmVkNyRjVXTk52OWZMbHk5NzlPaUI1OEZiTjhLS1F0RG1vQUlMQUFBQStDaElMRjFXMzltc3ZyTmxuRUpCdkw4ZzNsOWEvcnF0SnBmeDJJSVgxd1F2cnBFWW1uUnJGelhiQVhUYkFSVGRGalp6QWNyRVhKUjhDaUU1UWdqWlRFV2FIVlFkRUFDZzVjVEZxZmlBckdYOHRuMDdRa3puYVNvTkNueXBsSHA0VWFuVVJySlh1QVcrcXJKWENDRWRIWjFHc2xjNHgxUnZtb2xDb1RRcmU0VkxyaFNuYmRhMUFEUVJKTEFBQUFDQWo0dXNZNjQreEYxOWlMdWtKRlVZSHlCSUNKUlZsN1RWNUhJaHR6YmxmbTNLZllRUVJiY2QzWGFBbXUwQXVyVUxiRi9ZS3ZrUFVkei9OM3NTODFIdi82bzRIZ0JBUzBuWnVYSWg5KzF4UlFFK29IY2NUTll3VUdsY0FPbm82SFRyMXMzVTFGVFZnUUFBdmhpUXdBSUFBQUErRWFwSlp3MlR6aHFqL2hEblJnc1NBb1JKZCtXQ3FqYWNYMXFaajh1eUVJbEVOYktqV2ZhZ1d6clRMSjBwZXBadGVKZHZnbHloZVptOGJYYVdCQUNvaERnL0ZoOVFEVzBGY1g3NG1PazhWYVZCQVlRUWNuSnk4dkx5VW5VVUFJQXZDU1N3QUFBQWdFK0xSS0oxNkUzcjBGdHJ3cC9pdk5qYWpORGFqRkJKYVhwYjNrSXVsNVNtUzByVEJTK3VJWVRJNm5vMFMyZWFwVFBkc2dmTnpCRlI2VzE1cjY5QTFHWkVaU0xuTmU5R2N1KzhPODUvaEp5V0k0YisyNWV2ZlZEK0l6VEFDOUUwNmt3RUFQanNpTElqOEFGRnoxS1NIb3dRSWpHMUdWMWNWUjBYQUFDQVpvTUVGZ0FBQUtBaVpDck9aR21NV2lYamx0Vm1oTlptUEJHOWZpYXZyV25iKzhoNEZiV3BEMnRUSCtLYlVvMDYwc3c2VTAwZGFHWU9WQk43RXAzVnRyZjd3b1QrZ3JKdkk0U1FoSThNblZGQk1NcC9nRVRWNzA3ZzVpQ2Yzc2hzTUdvM0NrbG0wUW5tQUFBZ0FFbEVRVlNGS1BLL0NDSEV6VVdqcnlLNnl0cWFmR0tCZ1lFblQ1NTBjbkxhc21VTDNxWWROS0txcW1yYXRHa0lvVldyVm8wZVBWclY0VFJiUmtiRzVjdVhFeE1UZVR5ZWtaSFJ4WXNYMDlMU05tL2V6R0t4ZHU3YzJkeTJPQ3FIMjdjamhHUTFaZmlBMVdzR0lzTXZRUUFBOE9XQi8zWURBQUFBcWtmV05HTDJuTTdzT1IzSkpHL0xzaktmU0VyUzJ2NU9Nb21rSkZWU2tvcVFMMElJa1VnVS9RNDBVd2VhV1JlcWFSZWFtUU9KcWQzMk4vMXN2YnIrTm51RkVFbzUzZUJwMGxxVUg0VHlnOTZOc0JOUTdGN1U5MXZaL2REUHowOGdFRVJHUnViazVOalkyS2c2bkxaWFhsNyt6ei8vUkVWRmxaZVhrOGxrUzB0TFYxZlhTWk1tZllQWnVzakl5RTJiTmttbGIxZlJscFdWSVlTQ2dvTFliRGFielE0UEQ1OHlaWXJTSlVxYnNuMVdaRFZzYVNYdWV5VVhGeVhqUVZiZjJhcU5DZ0FBUU10QUFnc0FBQUQ0bkNpVVpjbjVsYUtjRjZMY2w2TGNhRWxoNGtlNW5Wd3VmWk10ZlpNdFRBeDhlMzl0VTZxeEhVWGJsS0pyUWRFMm8raVlVblRNeVZwZldNMUZVMW1NUUJxV3FDYXYyUmRTV2NoMnhrY0o2Yk0wZXZSb2IyL3ZybDI3V2xwK2hmM1VNakl5VnE5ZXplUHhFRUlNQmtNaWtXUm1abVptWm9hSGgrL2F0WXRLL1liK3RpeVh5dzhlUENpVlNpMHNMTmF1WFd0bFpZVVRXRU9HREFrT0RtYXhXSDM3OWxVOC8vSGp4dzhmUGpRMk5sNjJiSm5xb202TU1Qa2VQaUJyNk10cUtoQkNhcDFIa3JXaGF6Z0FBSHlSdnFFL2tnRUFBSUF2QzRtbHE5WmxsRnFYVVFnaEpLa1Y1Y1dJODJKRU9kSGl2Qmk1V1BDUmJpcXJLaFpWRmRjZHAraGFVSFRNeU5ybUZGMXppcFlKUmNlY3JHVk0xYlZBTk1aSGl1UlRZQmdnMXd2bzF0Qm1Yemh3SDlKMy9DZ2hmWmFtVDU4K2JkcTB6N2JLcHBWMjc5N040L0ZNVFUzWHJWdlh1WE5uaVVUaTYrdDc2dFNwdUxpNE8zZnVUSm8wU2RVQmZqcEZSVVU0WXpWbnpweE9uVG9oaEN3c0xIQ3piVjlmMzdwZmdHdlhybVZsWlkwWk0wWkY4WDZZTUJIM3M1UExlQnc4b2pIRVhiVWhBUUFBYURGSVlBRUFBQUJmQXFvYTNiby8zYnEvT2tJSUlVbHB1cVFvV1Z5Y0tpNUlFQmNuSTRub1k5OWZXbG53LzVVNDd5RXhOQ25hWmhSdFU3SzJDVVhIbktKdFF0RTJKVEUweVV4dEVrT2JwS2Irc1FOckxlMk85UXpxTzZLdTdvaHBpQ1I4bEh3YUZUOVZQa0hMK3RORTkvbjRXck5YaFlXRmVYbDVDS0dsUzVkMjd0d1pJVVNsVW1mTW1CRWRIUjBiR3hzYkcvdE5KYkJ3R1JwQ3FHNmpxeS94Q3lDdGVTUE9mWUVRUW9pTTVES0VFTjEyQU5YOEcwbzlBd0RBVndZU1dBQUFBTUNYaDJyY2lXcmNpZEhqN1V0SlNacTRLRVZTbkNJdVRQdzArU3lDWE1pVkNOTWIyVVdSeE5JbE03WElERzBTVTVQTTBDWXh0Y2hNSFpJYWkwUmprV2dNRXAxRm9qTkpkQmFKeGlEUm1HOWYwbGlmTHZQMTZoL2xrVUVIa2MzVWR5OHRScUx5bCtqZURDUVZLbHgxSGZYWitva2lWQjJKUlBMVkw2QVRpZDcrbjZWOSsvYUs0NGFHaGdnaGRmVjMzOE9iTjIrK2Z2MjZXN2R1WDJKZjl1YjZFdE5WZFFtZW5VRUlJU1FuUmpSZFY2a3dIZ0FBQUszMGxmK2xCQUFBQVBnV1VFM3NxU2IyQ0wxdHJpeGw1MHJlWkVuS1gwdkxYMG5LWGt2ZVpNbUZYRlhGSnVkWFN2bVYwcFpkVEtXVHlEUkVvWkxJVkVTaGtpajBkOGRrR3FKUUZYODFiWW5DRUJTMy83MFJ4MS9meTE1aGhqMVJ2eDNvMmNwM0krbVhVWmVGU0tQZEIrL0E0L0Z1M0xnUkZoWldYRnhNSXBITXpNd0dEQmd3WmNvVURRME5mRUpBUU1EQmd3Y1JRci85OXR2NDhlTVZyL1h5OHJwLy83Nm1wdWFaTTJkMGRIU1U5cllMRFEwTkNBakl5c29TQ29XbXBxWURCdzZjTVdPR1lzTGwzYnNzTFB6bm4zOWV2bnpKWnJQVjFOU3NyYTFkWFYxSGp4NU5KcE9KYzU0OGViSnQyemFFME1XTEY2dXJxMCtlUEptZW5pNFVDbS9kdXFXaG9YSG8wQ0YvZjM5VFU5TUxGeTYwY25KTlRjM3IxNjgvZWZLa3JLeU13V0IwNjliTnpjM055c3FxYnRneW1Td2tKQ1FrSkNRakk2T3Fxb3JKWkpxYW1nNGFOR2ptekpuTkRhQVJabVptTEJhTHorZS9ldlhLeU1nSUR3b0VndGpZV0lSUTc5NjlpVE1MQ2dxQ2dvS3FxNnVibThBaVBxbmEybG9URTVQQmd3ZFBuejZkeGFwbjk4K1A5ekEvK0QwOGNlTEVqUnMzaVBPSm5sYnU3dTVUcGt3aGJucmx5aFZEUThQczdPeEZpeFlSSjkrN2QrL2V2YmV0cHZ6OS9abE1Kdjc0SGo5Ky9PREJnOHpNVEI2UHA2V2xaV0ZoTVdMRWlBa1RKalRyNmJXWXRMcVVGM0ZCOFQ4UjZvT1hVTTBjUHMzZEFRQUFmQXlRd0FJQUFBQytOaFQ5OWhUOTltcWRoaEVqc3BvM2t2TFgwdklzU2ZsclNmbHJTZmtyV1hXcFNtTnNHb2xJamtTbzRUUVZXVjIvaFRNSC80eHFxeEE3RVVsNDd3YXBMTlQ5OS9yUDd6Z1R4Zi85cnQyN1ZJaHU5RVBHZlJHWmlnWWVRT3BtOVY3MDZ0V3JEUnMyVkZSVTRKSVd1VnllbFpXVmxaVVZGQlRrNmVscGFtcUtFSm93WWNMRGh3OVRVbExPbno4L2ZQaHcvTXMvN2l6KzRNRURuRUhRMGRGUm1obm50b2lYZVhsNVY2NWNlZno0c1plWEY1R0Z3WUtDZ3ZidDJ5ZVJTQkJDWkRLWngrTWxKaVltSmlhR2hvWnUyN2FOUnFNcHpaeVhsN2RqeHc0K245K1VCRkJ6SjYrc3JGeTdkbTFoWVNGK0tSYUx3OExDb3FPakR4dzRvTFM1NFpzM2J6WnQycFNSa1VHTWNMbGNMcGVibDVlbm1NQnFiZ0IxcWFtcHpaZ3g0OXk1YzZkT25YSndjTkRXMXE2c3JOeTFhMWQ1ZWZtUUlVT0dEQmxDbklselBjVDJmRTFVOTVPNmRPbFNTRWpJbmoxN0RBd01GTS84ZUErektkL0R0aVVTaVRadTNJaVRnUGp0Y0RnY0RvZFRXMXZiK2dTV3JMcVVjK1dYRDV3a2w0cHlvcEdrRnNrUklwRVFRclQydlRSRy90YktXd01BQUZBdFNHQUJBQUFBWHoreWhnRmR3d0JadmJlRG1LVHNsYXlxV0ZxWkw2MHFsbGJrU1NzTHBad0NHYTlDZFdGK0t0d2NsSGUvbm5IREhvalNjRTk2VXhlVStmNStoYVdSQ0NGVUhsTnZBcXVzckd6MTZ0VmNMcmRidDI3ejU4KzN0YldWU0NTeHNiRkhqaHdwS1NuWnZuMzc0Y09IU1NRU2lVVDY3YmZmM04zZEt5c3JmWHg4M056YzhPVkhqeDZWeStXOWUvZDJkWFZWbXRuUHp5ODdPOXZOemMzVjFWVmZYNytzck16WDE5ZmYzNys0dUhqWHJsMzc5NytyS1l1TWpQVDA5TVJwc21uVHBwbWFtbFpYVndjSEI1OCtmZnJseTVkbnpweFp2SGl4MHVSbno1NjF0YlZkdVhLbG1abFpYbDZlbXBwYVE4K2pCWk43ZW5yUzZYUlBUMDhIQndjZWozZjc5dTNMbHk4TGhjS2pSNC91M2J1WE9JM0g0NjFhdGFxd3NKQkNvVXliTm0zVXFGR21wcVpDb1RBeE1URXdNTEExQWRScjFxeFp4Y1hGOSsvZlg3SmtTYytlUFVOQ1F1aDArb0lGQzJiTWVHK2p5ZXJxYW9TUXZuNHpjcVorZm41WldWbXpaODhlUFhvMC9xUnUzTGdSR0JoWVVGQ3dhOWN1eGJmODhSNW1FNytIaXhjdlhyeDRjVVpHaG9lSEIwTG80TUdEdUNOWXZheXNySUtDZ2hCQ2l4Y3Z4azNjVjY1Y3FYakMxYXRYWTJOalNTVFN3b1VMeDQwYngyUXkyV3gyWW1KaVVsSlMwNTllUThTbGFVMHJLWlcvelh6TEVhMTlUOTNaSnhDcFNVVjVBQUFBUGx1UXdBSUFBQUMrVVZRalcyUmtXM2RjV3Y1YVdsa2c1UlJKcTRxbDFhV3ltakpaZFptVVd5NFhjRlFSNWtjZ2I2Q2lpMFJwN0NxR1hrUFQxVHQ2N05neExwZmJvMGVQWGJ0MlVTZ1VoQkNOUm5OeGNkSFgxLy8xMTE4ek1qTGk0dUo2OU9pQjB3SFRwMCsvZHUyYWo0L1ArUEhqOWZYMWc0T0RrNU9UbVV6bWI3L1ZVelB5NnRXclAvLzhjOUNnUWZpbHVibjUwcVZMcVZTcXI2OXZVbEpTWEZ4YzkrN2RjVWtPVG1iTm5qMTc3dHk1K0dRZEhaMHBVNlpJSkpKVHAwNzUrL3U3dWJrUk5WOVlhV25weFlzWDhWSkVTMHZMaGg1R3l5WVhpVVNIRGgzQ3BVeDBPbjNldkhuRnhjWEJ3Y0VKQ1FrY0RvY29OUFAyOWk0c0xDU1R5VnUzYnUzVHB3OGV4RS9QeGNXbE5RSFVLejgvSHpjdmYvUG1EYTZXR2pSbzBQRGh3NVg2UU9GZTcwcXRzaHBYOTVOYXZudzVpVVFLQ0FoSVNFaUlqNC92MXEzYngzNllUZjhldHFIbzZHaUVVUGZ1M2FkUG40NUhEQTBOaHc4ZlBuejQ4RGFZdmFucmhrbUloT1J5T1lsQ1VSLzRNNG1oMlFhM0JnQUFvRkx3RHhFQUFBQUFlQS9GMEladU40VFpaNWFHNndydHFidDE1NTdWWC9xdjBmb280MjBaaGlzZjZ5MzZSMmZXSWMwSmY2b1BjV2M2VDZGM0hFUTFkNlFZV0pFMURCQzF3V3Fkend0RHQvN3hxdGVOWGNWNTFjQnNCblhIMkd4MldGZ1lRdWlubjM3Q1dRTkNwMDZkY0JWUGZIdzhNVGg3OW14Y1pIVCsvSG1oVUhqNjlHbUUwTUtGQzVYV0EySTlldlFnY2lLRS8vem5QL2hHRVJFUmVDUXNMSXpOWnF1cnE4K2FOVXZwNUFFREJ1QU1TRnBhbXRLUHhvOGZYMjhqTFNVdG0zekdqQmxFMHlXTXlHams1dWJpQXg2UGQvZnVYVnlMUkdTdjJpcUF1dno4L0JZdlhod1dGdWJrNUxSbHl4WTNOemNkSFoySER4OHVXTEFnTkRTVU9FMGtFcVducHlPRSt2YnQyK2g4NzNGMmRxNzdTYm01dWVIbG1jK2ZQMi9OZTJuS3cyenU5N0N0TUJnTW5Bd1ZpOFZ0UGptWnhwQWoxUGovaUNRWGlVUWl5U1NjS3g2Q2x6NXRIZ2tBQUlCUERDcXdBQUFBQU5CVVpCMXpzbzU1NCtmSXVLVXlYcVdNejVIeEsyUzhTam0vVXNhdmxQRXFaZnhLZVcyTlhDeVVTNFJ5a1ZBdUVjckZnays1WWVJN2RCMDA2VDRTVmFPS0ZCUzE2ZDA0cnhDVnZVQkd2ZXU1aEYrQ2lwNjhOOUpsQWJJY2pVZ1VaRnhQUm9OSUNxeGJ0Njd1VHdVQ0FVNHVFQ05xYW1yTGx5OWZ1M2J0L2Z2M3hXSnhlWG01azVOVFE5MkM2azNyYUdscHRXL2ZQaXNyaTBoZXhNWEY0WHNwTFlWVHBCZ0Q1dVRrMU5ESmlsbzJ1YU9qbzlLSXVmbmJyMU5OVFEwK2lJK1B4MzJnUm8wYTFlWUJLTGw3OSs2UkkwZklaRExSUWQvRnhXWGF0R25IamgyN2UvZnU5dTNicTZ1ckowNmNpQkI2L1BpeFdDeTJ0TFJzcENxdExzVWU4QVFkSFowT0hUcTAvcE5xNHNQRUIwMzhIcmFWUVlNR3hjWEZGUlVWTFYrK2ZPN2N1WDM2OUduRGJRMXBWbjBOWnV6NzRHbWlWODhxei8rRUVKTEpFWm1FcWdNMjA4eTZVazBiWEJjSkFBRGc4d2NKTEFBQUFBQzBKYkttTVZuVHVPbm55OFVDSkJiS3hVSzVXQ0FYMThyRkFybTBxVlViVmY4MDBIUDlnL1M2SW9TUWlRdXFURU9aVjkrTlAvME5UUWhFYXUrWGFFbUY2TW12U0NwOE42THZoUHBzYVdUNjh2SnlmSURYcHRWTEpIb3ZlZGV6WjgvaHc0Y0hCd2MvZlBpUVRxZXZXTEdpb2QvNXRiVzFHeGtuN29oamtNbGtUWThCTC9WcStHMjkwN0xKNjI2OVIvVFlJcHFqbDVTVTRJUEdGK3UxTEFCRmZENy94SWtUQ0tIdnZ2dE9jZjlISnBPNVlzV0tqaDA3SGp4NDhPREJnN3E2dXYzNjlmUHg4VUVJL2ZEREQ0MU1XTmRIL2FTYThqQmI4RDFzRXhNbVRNakx5N3Q5KzNabVp1YkdqUnROVEV6R2p4OC9ZY0lFcFpLeGo0cHVPMEROWVhSdDhuM2N0eDVKeFp6cnl3dzhBaEN0NFQ1M0FBQUFQbStRd0FJQUFBQ0FLcEZvVEVSanRsbDVSbk4xZFg4dmdjWE5RYmVHb2o2YlVmdXhieHU2NXo5QVVac1JOL2U5cXh6ZEc1OVYvdjgyVzM1K2ZrMVprWWVabUpqZ0F4cU5oaGRoMWF1aHhKWlFLQ1JXYnhFeDJOallIRDkrdklrQktGN2V1SlpOM2hUNFhTQ0VsSmE4dFhrQU1URXhPSzJqbUwwaVRKdzRrY1BoWExod1ljK2VQVU9IRHMzTnpUVXpNMnR1QzZlUCtrazFSY3UraDYxSEpwTi8vZlhYc1dQSDNyeDVNelEwdEtTa3hOdmIyOGZIWjgyYU5ZMHNDMjF6Nm9NVzFpYmZSd2doRWhraHVaU2R5M3QrWG4xd2sxcjdBd0FBK0F4QkR5d0FBQUFBZk1PMGJSRHQvZTdPd2pmb3lhL29vZzN5SDQwdVdxTkhQeWxucnhCQ0JzNk56NnFscFlVUGlvcUttaGhJUmtiR3RXdlh5R1J5Ky9idGVUemVnUU1IR2pxem9iNUNCUVVGQ0NHaWJSYU9vYVNrUkNhVE5UR0dwdnQ0a3hOVlM2V2xwUjgxQUtJNnlkaTQvb0xCMmJObjkrM2JsOC9uMzdsemgwUWlyVnExaWtwdDNqLzlxdnlUYXNIM3NBM1oyTmlzWHIzNit2WHI4K2ZQWnpLWjFkWFZPM2JzcUt5cy9HUUIwTXlkeUZvNEtmeTJOUll2N0xSY3hQOWtBUUFBQUdoYmtNQUNBQUFBd0Rjc2JoOFNjK3YvVVVVU2t0YlcvNk9vUHh1ZjFjN09EaCtFaDRjM0pRcXhXTHg3OTI2WlREWnAwcVRWcTFmalh1eVBIeit1OStSNmU1TW5KQ1J3dVZ6RjFrZzRCaDZQbDVDUTBKUVltdVhqVFc1dmI0OFBuajU5K2xFRElDcVNDZ3NMNnoyQlJDS05IVHNXSC9mczJiTnV6NmtQd24zZmxSQ2ZsSU9EQXg3NWVBK3p1ZC9ENXNJbFpvM24zVFEwTkdiT25MbDU4MmE4YkRNbUp1WmpSTklRWnZmSitBRHZRaWdYVlBHZW52eVVBUUFBQUdoRGtNQUNBQUFBd0xlcTRCR0syOXVTQy9QdW80Uy9HL201alkyTmhZVUZRc2pYMTdkdThZdE1Ka3RLU2xJY09YUG1URjVlbm82T3p0eTVjKzNzN01hTUdZTVFPbno0Y0ZWVlZkM0pIejU4bUoyZHJUZ2lGb3R4T3ljV2l6VjQ4R0E4T0dqUUlMemIzYWxUcCtyMk9hcXBxY25LeW1ybTIzN240MDF1WTJQVHNXTkhoTkMxYTllSU51Y0VvcnRUNndQbzJyVXJQamh4NGtUZFVpbXBWT3JuNTdkanh3NzhNam82K3NHREI4MTlMMEZCUVExOVVrd204eE44VXMzOUhqWVhuVTVIQ0wxNTgwWnBuRmdIU3JDMnRzWUh1SFA4SjZObVArenQwZisvT2Z6bkYxU3pkd1FBQUlCV2d3UVdBQUFBQUw1Vm11MFI5Zitkc09uYXlMQlhZeWZyZGticVp1KzliQmlKUkZxd1lBRXVPZm45OTkrRGdvTHd4bkFjRGljNE9OakR3OFBQejQ4NE9Ta3A2ZWJObXdpaGhRc1g0aTdYOCtmUFYxZFhyNjZ1UG5Ma1NMM3pyMXk1OHU3ZHV4d09oOC9ueDhmSHIxcTFLaU1qQXlHMFlNRUNKcE9KenpFeU1wbzhlVEplbkxoaXhZclkyRml4V0N5VHlZcUxpMi9jdUxGZ3dZTGs1T1RtUEt6M2ZOVEpseTVkU3FWUytYeis4dVhMYjl5NFVWSlNJaEtKeXNySzd0Mjd0M3o1OHJZS3dNek1iTVNJRVFpaDJOalluMzc2eWRmWE56WTJOaU1qSXpJeTB0dmJlOTY4ZVVlT0hCR0x4ZVBIang4M2JoeENhTStlUGNlT0hVdE9UazVJU0lpTWpHemllMm5vay9yNTU1K0pFckNQOXpDYjlUMXNBYnduWTF4Y1hGUlVsRmdzenNyS3dqdEkvdkhISCtmUG44L0p5WkhKWkhLNXZMaTQrUERodzdnM1ZvOGVQVnB6eCthaW1qbVM2Q3k4V1FSZVRpaXZyUkVtQm43S0dBQUFBTFFWYU9JT0FBQUFnRytWdGkwYTQ0TWV6RUprT2hwL0cybDJRRFVGS01jZnhlMUhFb1ZHT1E2TGtmWDNTTjhSU2Zqb3p2ZW9JZ2tOUG9MYWpXcDg3Z0VEQml4YXRPamt5Wk1WRlJXZW5wNDRtMEEwMWU3YytXMytTeWdVZW5wNnl1WHlMbDI2dUxxNjRrRmNpblgwNk5ISGp4OFBHemFzZi8vK2lqTzd1YmtGQmdidTI3ZFA2WTR6WnN5WU9IR2k0c2lDQlF2S3k4dWZQbjJhbnY2Lzl1NHpMSXJyYlFQNDJVWkhPb29naWhpUklxZ1VqUVliSWphc0dEUzJXQko3aVJxTlVhUFlZN0RHRW5zM0doVkVGRVdqS0FMU2xLb29SUVJFQkFTcHk4SzI5OFB4UDlsM1FWZ3NBY0w5K3pRN096TjdabGh6WFh2bk9jOTVSbWNteW82QmFaRDBZVDdmeFMwdExkZXNXYk5wMDZieTh2SURCdzdRa2lWS3RoUDV4dy9naHg5K3FLaW9DQXNMeTgzTjNiOS92OXk3MnRyYTA2Wk5Heng0c0Vna2V2UG1UV1JrcEkrUGo0K1BEeUdrVDU4KzNidDNyL1A2a3laTnF2RXZOWGJzV0pwWWZjSjdlUjhGdjRjZlp1alFvVGR2M3BSSUpDdFhycVI3cmx5NXd1Vnl5OHJLVHA4K2ZmcjBhUmFMeFdLeDZCeERGb3MxYjk0OFkyUGpqL25FK21KeHVMeTI5bFVwOXdraHZGWVdsU1d2Q1NIOHFITXFYVWYvbThNQUFJQlBBZ0VXQUFBQU5HUDZYY2p3VzRUTkptcXRDU0ZFdzRUWXpDRXNMb255ZW5lQTJRamkrTCtPVjF3MU11Z3Z3bjlOdEMwVXVmYllzV083ZHUzcTQrTVRIeDlmV0ZoSUNOSFYxZjNpaXkvNjl1M3I3T3hNanpsNDhHQk9UZzZielY2d1lJSHNvblhEaHc4UENBaDQ4ZUxGcmwyN2JHMXRaWU1iYlczdGZmdjJuVHAxS2pRMHRMQ3dVRU5EdzlyYWV1VElrVjI2ZEpFYkFJL0grK1dYWDBKRFE2OWZ2LzdzMmJPU2toSWxKYVdXTFZ0YVcxc1BHalRvSThPTHozcnhIajE2SER0MnpOZlhOekl5TWljbmh4Q2lyNjl2YVdrNWJOaXdUemdBWldWbEx5K3Y2T2pvVzdkdVBYbnlwTEN3VUNxVjZ1am9tSm1aOWVqUnc4WEZoWmF6Y2JsY0x5K3Y4K2ZQQndZRzV1Zm5hMmxwTWIybGFxZWpvN04vLy82VEowK0doWVUxNEY5S2tlL2hoN0cwdEZ5M2J0MnBVNmZTMDlPNVhPNFhYM3hCKzl6UG1qWHI1czJieWNuSjlKRzJhdFhLMXRaMjVNaVI1dWJtSC9OeEgwYXBuUk1Oc0NUbGJ3bUhSOFJDWVZhc09EK05ZOUFBZ3dFQWdJL3h6LytCQVFBQUFHaGE4bi90cWR6SnBjV0k5Wi80dW1tWHlQMEY3N2F0dmlOT2F6L3g5VDlJY1hHeGg0Y0hJV1RwMHFWdWJtNE5QUnlBQnZCbXB5dXZkV2V0citXTDJtcFI5VHo4N2JISmhCREM1aXBidVZZbVhpZUVxUFdhcGpub3A4ODRVQUFBK0F6UUF3c0FBQURnLzJ2UjlwOXRMWlJwQURSaFNtMytWKzhtRVNtMWVkZUJTeEI3bWVELzRnTUFORFdZUWdnQUFBRHcveGs0a0crekczb1FBUEFwOEZTNHJUcUpYajhsaEJBMmg2MnVLeWt2bEpRWFZxV0ZLblg0cXFFSEJ3QUE5WUFLTEFBQUFBQUErTS9pL2E4SVM1U2J6TFJ2NTBlZGE5QkJBUUJBdlNIQUFnQUFBQUNBL3l5ZWtSWGRFTDErcXZxL0FLc3k2WmFVLzdaQnh3VUFBUFdEQUFzQUFBQ2dDZUJ5dVhaMmRuWjJkcnE2dWcwOUZvQ21oTnZ5M2FxUnd0eGtybUVITHMyenBGSVVZY0huVmxKUzBpQ2ZHeDBkblozOS95YkN2MzM3OXVIRGgyS3htQkNTbEpUVUlLTUMrSGpvZ1FVQUFBRFFCS2lycTN0N2V6ZjBLQUNhSG02clR1KzJoQlhpd2l4Vis3R2xWNzBJSWZ5bzgrcTlaeEVXcTRISDkrbEVSa1p1M0xqUnc4TmowcVJKdFJ5MmRPblNuSnljM2J0MzYrbnAvWXVqYTR4bXpKaVJrWkZ4N2RvMUpTV2w5eDFUWGw1KzhPREJ5Wk1uMS9pNGhnMGJObmp3NExsejU5WjQ3b0lGQzlxMWE3ZDJiYjJYc3BWSUpMZHUzVkx3WUJNVEUydHJhK2FsVUNqY3ZIbHp4NDRkTjIvZXpPejA4L003ZCs3Y3laTW5rNUtTTm16WXNHYk5tcSsrcXFFSFhFUkVoRlRoOVEwME5EUnNiR3lFUWlHZnoxZndGQWFiemRiVTFLenZXUUFJc0FBQUFBQUE0RCtMcGFURzFqS1NGT2NRUWtSdjBsUzdqaW9MM0NvVlZraUtYd2tlWDFleEdmSXhGNWRLcFNFaElYZnUzSG42OUdseGNiR1NrcEsydHJhdHJlM2t5WlAxOWZVLzNVMG9KQzB0amMvblAzbnlSRzZFbFpXVktpb3E5S1ZJSkhyMjdKbEFJTWpMeS92Y0FWWkpTY21WSzFjaUl5TmZ2bnpKNS9PMXRMVDA5Zlh0N2UySERCblNxbFdyei9yUk5aSjdGQXA2L2ZyMW5UdDNFaE1UdDIzYnBxMnRMZmV1UkNKaHMydWUxZlRpeFl2czdPeVJJMGRXZjZ1OHZMekduRWhkWFozRll0RS9rN2UzTjVmTDVYTC8rY0V1RW9sRUlwSGMrQ3NySzkzYzNHUURySHYzN3BXVWxJd2ZQNTdaSXhRS3IxMjc1dUxpWW1ob2FHQmdZR2RudDJQSERoc2JtK3EzODhzdnYwZ2trcm9leVR0ZmZQSEZ2bjM3YnQyNnRXUEhEZ1ZQWVdocWF2cjQrTlQzTEFBRVdBQUFBTkJrc1RnTlBRSUErSGQ5VU1FVXI2VkZaWEVPSVVUOEpwM1ZzYTlLMTVFVmtYOFNRc3B1YmxPeGNpUHNEL3d2U1VGQndicDE2MmhncEtlbjE2RkRoN0t5c3J5OHZPdlhyN3U0dVB6N0FaYUhoMGViTm0xc2JHeVlQY0hCd2Z2Mjdac3hZOGFBQVFQb0hpNlh1MnZYcnVMaVlrdEx5ODg2bUR0Mzd1emN1Yk9pb29MSDQ3VnQyMVpOVGEya3BDUXRMUzA1T1ZsVFUzUHMyTEdmOWRPcnEvNG9GR1J1YnI1bXpacVZLMWN1WDc3YzI5dTdldDBRaDFQejl5Y3NMSXdRVWxSVTVPL3Z6K3hVVVZGeGRYV2RNR0ZDZVhsNTlWTXVYcnlvcGFYRnZKdzVjNlpzL3VYajQ3Ti8vMzdacTlFaU1ybUwrUHY3VzFsWjJkcmFNbnVDZ29LS2lvbzhQVDBKSVN3V2E5R2lSZnYyN2F1cXFxcHgyTjkrKzYwaWY1MkRCdy9TYjM3WHJsMS8vdm5uNmdmY3ZIa3pPanA2M3J4NUxWcTBxUDR1ajhlcjh5TUFxa09BQlFBQUFFMFZXMDFMZ2piTUFNMkd1T2lWc2tYL0R6aVIyL0tMeXVTN2hCQlIvbk5DaUhxdkdUVEFFci9OcW5oNFFkVngzQWRjczZpb2FPSENoYm01dVYyN2R2MysrKzg3ZE9oQTk0dEVvdkR3OEg4L3ZhS2hnTnk4c0JjdlhoUVVGTWdkMXI1OSs4ODlrcXRYcis3YXRVdEZSV1h1M0xtREJ3OVdWbGFtK3dVQ1FYaDRlQzN6OVQ2ZkdoK0ZnaHdjSE9iUG43OXIxNjRUSjA3TW16ZFA5aTJSU0ZSakJaWlVLcjF6NXc2YnpiNTA2VkpsWlNVaGhENEViVzF0VjFkWFFvaWpveVBkb0I0K2ZCZ1lHUGhodzVQMTVNbVRKMCtlYk5xMGlSQ3lhZE9tdm4zNzl1elowOWZYbDhWaUxWbXlSUFpJWnRxam1abloxcTFibWYwY0RrZVJQeEJ6MTBaR1JrWkdSdFVQT0hIaWhMVzE5WWdSSXo3Nm5nRCtnUUFMQUFBQW1pcDJpNWFTa3R5R0hnVUEvQnVrL0xkRUxPVG9tSHpBdVV3ZmQ5R2I1NFFRam00YkZidmhncmdyaEpEU203OHBmK0hNMWphdTd6VzNiOStlbTV2YnYzLy81Y3VYeTBZWVhDNjN4dTVDelVkNmV2cWVQWHVVbFpXM2JkdldzV05IMmJkVVZGVDY5dTFieTdtMXpNaHJXTU9HRFZOVFUzTjJkcGJkS1pGSXBGSnBqUU9PaW9yS3lNaFl0R2pSMEtGREZ5eFl3T1B4dG0zYkpudUFpWWxKdjM3OW1KZkZ4Y1hWQTZ6YzNGelpodXU1dWJuVlc3RFRkSXh4OU9oUk96czdSMGZIaHc4ZkJnVUY5ZTNiTnlnb0tEVTExYzNOemNycTNYS2MrL2Z2dDdPejY5bXpKMzBwVnlIMS9QbnpvS0NnT2gvSXk1Y3ZtZTN5OG5LNWNEQXJLeXM3TzN2Z3dJR1ptWm5WeitYeGVEVm1YZ0IxUW9BRkFBQUFUUlduUmN2SzNPU0dIZ1VBL0J2RVJkbUVrQThNc0F6TTMxMGsvem5kMEhSYlZ2a3NTQ29vbFFwSzMvNDVUKy83dndpbkhuT2FVbE5USHp4NG9LdXJ1M2p4NGpvRGw0eU1qSFBuenNYR3hoWVZGYW1wcWRuWTJJd2JOMDV1QnQrclY2K09Iei8rNk5FalBwOXZabVkyWmNxVTZPaG9YMS9mdFd2WDl1clZpODZBVzc5K3ZhZW41OUNoUXc4Y09CQWJHeXNXaSszczdPYk5tOGYwa3dvS0N0cTBhZE0zMzN3emRlclUwTkJRcG5mNHI3LysrdXV2di9KNHZJQ0FBRUxJMUtsVFg3NThlZVBHRFVLSXA2ZG5TVW5KK2ZQbmRYUjBtTUVrSmliKzhNTVBqbzZPdEpDbnFxcnF3b1VMdDI3ZHlzM04xZFRVL1BMTEw2ZE9uVnE5ZlJMajVNbVRZckg0dSsrK2swdXZxaXN1THZidzhPalVxZFBLbFN1OXZiMGZQMzdzN3U0K1o4NmNPaC9heElrVDgvTHlMbDI2eEV6b285UHJSbzhlUFh2MmJMcW5vcUppNU1pUlZsWldIaDRlNzNzVUREOC92OHVYTCtmbTV1cnE2bzRZTWFMR09YVDkrOHRYLzFWVVZOQUYvcW9mZlBIaVJRME5EWHFLV0N5dWIrTXQ1aUlYTDE2VTI3bGd3WUwzSFI4ZEhSMFhGN2Rueng1Q3lObXpaMjFzYkxwMjdUcDE2bFJDU09mT25kM2MzT2hoaHc4Zk5qYzNIektrNXU1dlFVRkJpZ1JZdEFjVzNRZ0pDYWx4alpGang0NGRPM2FzK240akk2T1RKMDhxOGhFQWNoQmdBUUFBUUVOWVBSVUFBQ0FBU1VSQlZGUEZNM1dvZUhoUi9EYUxvOU9tb2NjQ0FKOVhaV29vNGZDVTJqcDh3TGxzM1haMFExSmVJQlVLV0R3VnRxYWgxdGh0UmFlK0o0U0lYajNPOSs2cjRiSlExZUZyQlM4WUdocEtDSEZ6YzJNbXg3MVBSRVNFbDVlWFNDVHEycldyazVOVFhsNWVlSGg0ZUhqNHp6Ly8zS2RQSDNwTWVucjY0c1dMeThyS0xDMHQyN1p0bTVHUnNYcjFhbk56OCtwWGUvUG16Zno1ODAxTVRMNzg4c3Y0K1BpSWlJanM3T3lEQnc5Vzd5aGtaR1EwZlBqd3AwK2ZKaWNuZCt2V3pjVEVSTFlkT01YaGNQcjI3ZXZuNXhjU0V1THU3czdzdjN2M0xyMDcydi83cDU5K1NraElvSkZIVmxaV1FFQkFYRnpjM3IxNzFkWFZxNCt3c3JJeUlpS0N5K1VPSFRwVXdZY3BsVXJYcmwycm9hRXhlUERnMXExYksvTFFuSnljL1AzOTQrTGltR0szcUtnb09oR1B1V3hDUW9KRUluRnljcXJ6VVJ3OWV2VFdyVnRkdTNZMU1qS0tpb282ZVBDZ2lvcUt1N3Y3a3lkUGxpOWZUby9wMEtGRDlWYmxOTUNTclVWaWpCbzFxcUtpUWxWVmxUN0RENXMxK2QxMzM4bkdUUDcrL2tlUEh2WDE5WlU5WnVIQ2hjejJqUnMzMkd6MmhnMGJ4R0p4Zm43K25qMTdUcDgrWGQrSms5T25UeDgzcnU1SnRRRUJBUmtaR2JKN0RoNDhxS0doUVFoWnNtUko5Kzdkdi83NjNiK215c3JLcVZPbkxscTB5TW5KaVJCeTZOQ2hwMCtmMW10SUFBd0VXQUFBQU5CVXFWaTdsZml0cW5oNFVXUEFEdzA5RmdENG5LUlNmdVJaRmV0QkxCWDVGdHFLWUt0b3NEWDBKV1Z2Q0NIaU44KzVSbGFFRU9XT2ZUV0hyQ3dOMkVnSWtaVGxWejBQVnp6QVNrMU5KWVF3YzdMZXA2aW9pQll4YmR1MnJYUG56blJuWW1MaTBxVkx2YjI5dTNidFNtZHZlWHQ3bDVXVnpaczNqMmtZNU8vdnYzdjM3dW9YdkgzNzl2ejU4NGNQSDA3bmJjMmJOKy9seTVmUjBkRmZmdm1sM0pIdDI3ZWZQMy8reVpNbms1T1RYVjFkMzllNTNNWEZ4Yy9QNy83OSsweUFKWkZJZ29PRE5UVTE2UlN6a3lkUEppUWtEQjgrZk83Y3ViVFc3TTgvL3p4NjlPajU4K2VuVFp0Vy9ZS1ptWmxDb2JCang0NksxeHlscEtTNHVyb3VYYnBVOFlkR0E2eVltQmdhWUZWVlZjWEh4eHNiRzJka1pCUVVGTkRWRmVQaTRtalVWZWVqaUlpSU9IandJRDNyMnJWck8zZnU5UGYzZDNkM2I5bXk1ZlRwMDJsWUl6ZFRqM3I5K2pWZC9MSDZ6RWZadjBoRlJjV0hWV0FwS1NuUlNJaWlhYW5zSHRxVW5kbnUzNysvbnA2ZXRyYTJyNi92Z0FFRGpJMk5mWHg4dW5mdkhoRVJrWnljVE5NMDJyY3JNek16T0RpWXZqUXdNUGlBanY3VkM3aDBkWFZwQjNvT2g2T21wbVpnWUVEMzA1aFBVMU9UN3Frejh3V29CUUlzQUFBQWFLcFl5dXJLbGdNcUhsM1NjRmxJV0kyeGJRb0FmQktWVDI5TGluUFVIRDAvK0FvY1BiTjNBVlpoSmcyd0NDRnFYMDRoaEZWMmU0ZTBzb1lsNFdwUlVsSkNDSkZkTUs1R2dZR0JmRDUvekpneFRCQkRDTEd4c1hGemN3c0lDQWdLQ2hveFlrUnljbkp5Y3JLNXVibHN1MnQzZC9kYnQyN0pkVHVpazdab2VrVUlVVmRYSHpKa3lNR0RCMU5UVTZzSFdBcXl0TFEwTmphT2k0c3JLU21oYVZwOGZQemJ0MjlIakJqQjQvRkVJdEdWSzFlMHRiVm56WnJGQkRRZUhoN0hqeDhQQ3d1ck1jQXFMaTZ1M2xaSmRqNGp2WXQ5Ky9ZeEw2VlM2YVJKaytyMTBMcDA2Y0xqOFdKalkrbTc4Zkh4VlZWVkkwYU0yTGR2MzhPSER3Y09IRWdETEYxZFhVVTYxcytZTVlPbVY0U1FRWU1HSFRodzRNV0xGeEtKUkU5UGp5NENHQk1UazUrZlgvM0VyS3dzR3RDa3BxYkt6WmRjdG13WlRUa0pJV1ZsWlFVRkJhTkhqNll2VjY5ZVhlZVFLSUZBUUo4blJaTWcyVDAwY0dTMmUvYnMyYk5uejdDd3NJcUtpdW5UcDJ0b2FJd2JONjVmdjM0UkVSSFhyMSsvZWZNbWM5a0hEeDVFUjBmVGw4N096alRBRWdxRkVvbUVGb3V0V3JXS0pvQzEyTDE3dDVtWldZMXZ2WDc5K3RHalIzVDdmY3NkQW53QUJGZ0FBQURRaEtuYURhOThmS1BzN3gwYXJrc1VPQndBbWg1cFpWbkpsVFZLWms2OGRrNGZmQkd1Zmx0aFJoUWhSRlNRSVZzQm92YmxaTlZ1WTZxZVA2aFhDRTZuN0FrRWd0b1BlL0xraVZ3eERtVm5aeGNRRUVBRERwcFNWVCttUTRjTzFRT3NUcDA2eWI2a25iREx5c29VSDNsMUxpNHVKMCtlREFzTEd6Um9rTno4d1l5TURENmZyNk9qYy9yMGFkbFRsSlNVY25KeWFyd2FMVFhpOC9teU8zVjBkQndjSEdoRVVqMFcwZGZYYjlteUpmTlNrWWVtb3FKaVoyY1hIUjFkV0Zpb3E2c2JIUjJ0cWFucDd1NSs2dFFwR21CVlZGVFF3aTdaQXFYM2thMms0M0E0QmdZR21abVpGUlVWTmM2UmxCVWZIMjlrWk1SbXM4UER3K1VDcklFREJ6bzZPdEl2eWNtVEoyMXRiZTN0N2VsYml2Y3ZQM0xreUpFalIrUjJlbmg0eU8yeHRyWm10c3ZMeTNmdjNqMXAwaVM2RHVhVUtWTm80TFZ3NFVLbUI5Ym8wYVBkM2QxcGJ5eFo5SzlHNzNyNDhPRk1sL2YzcVdXcHpYdjM3b1dGaFNsMmx3RDFnQUFMQUFBQW1qRGxUdjJWTy9VdkR6N0EwV3VuMm0xTVF3OEhBRDY5a2l1L1NJVjhyYkhiUCtZaUhMMTNwU0xpUXZsbDBXZ3RaNzJ1Wm1ob1NPZU9kZTNhdFpiRGFLRlc5ZC81dE42SDVnVzBCVGd6MzRwUnZXVVZJVVJOVFUzMkpaMk5KWlZLNnpWNE9UVEF1bi8vL3FCQmc4UmljVWhJaUptWkdlM1BUY2VmbloxOTl1eFpCYTlHbzZpTWpBelpXWFZXVmxhYk4yOG1oT1RuNTMvenpUZHlwOGoyajFmd29kRzVnZEhSMGJHeHNmMzc5NCtLaW5KeWN1Snl1VjI2ZEhuMDZKRlVLcVVOc0dpRVZDZTVvRXJCcHlvV2k2T2pvNTJkblZWVVZPN2V2VHQ1OG1UWmQ1bUppbzhmUHo1NThxU0ppVW1OamVIZmg4VmlzZG5zNGNPSHl3WjVqeDgvdHJTMGxKdXJ1SFBuVG1hUFZDcjE5dlp1MGFMRjZOR2pTMHBLOHZMeWRIUjBhdndpMWFpOHZKejVqdEYrVlIvTTA5T1RDY2dxS2lxWXNrR0FqNFFBQ3dBQUFKb3lGbHQ3M08rRlJ5ZVhYUDVaOURwSlk4QmlscEthQXFjQlFGTWdFWmRjV3krSXY2bzFaaXRiMC9CanJzVFZmOWZIWFZ5WVVkZXhkZXZhdGV1dFc3ZisvdnZ2NnVVd3NtalhvWUtDQW1Oalk5bjloWVdGdENzUUUxU1ZscGJLblNzM1UrenphZDI2dGFXbDVhTkhqOHJMeTVPU2tvcUxpNW1NaVpaVE9UazViZHk0VWNHckdSZ1ltSmlZdkh6NU1qdzh2TTRTSGtvdWtWSGtvZEZSN2R1M0x6WTJ0blBuenBtWm1STW5UaVNFT0RnNDNMOS8vL256NTNGeGNXdzJteWw2K29TdVhyM2F1blhyYnQyNlBYandvS2lveU1uSlNVTkQ0OEtGQzFGUlVUWG1aYytlUGFPckhOcmEydmJ1M1Z2QlQrRndPSUdCZ1RTVGtrZ2tIQTRuTXpQejFLbFR3NFlOazF1RmtMYWNwOXQzNzk0TkNRbFJWMWNmTVdJRW5iam41ZVZGNjdNVTZZRkZaMFJLcFZMNjBZb3dNakt5dGJWVjhHQ0FqNGNBQ3dBQUFKbzREazkzNnZIU0c3L3lINXdVSkFacTlKK3ZZalA0d3pvOUEwRGpJU25LTHJyNG96QWp1b1c3bDBxWGtSOTVOWTdldXdCTFZDQmZnZlVCZXZmdWZmRGd3YlMwdFBQbnozdDZ2cmN6bDRXRlJWUlVWR1JrcE55UGZEcU5qaVlMYmRxMG9YdGtyeU1TaWVoTXVvOUVKOURKdGttcWtZdUxTMUpTMG9NSEQrTGk0amdjVHYvKy9lbit0bTNic3RuczVPVGtxcW9xeGRmUkd6MTY5TzdkdS9mdjMyOXRiVjFubTdEcUZIbG9oQkJqWStQV3JWdkh4c1oyNnRTSnpXYlRLWXJkdW5XamF4SEd4Y1ZaV1ZuSjlqdFg4RkhVUWlLUi9QSEhINzYrdml0V3JKQktwZWZPbld2ZHVyV1RreE9MeFRJek16dHg0b1NEZzBQMUdZdTNiOS9XMXRiVzE5ZmZ1blZyNjlhdE8zVG9vTWhuYmQyNnRiQ3djT3ZXclg1K2ZudjM3dlgxOVRVMU5mWDA5RHgzN3B5cHFTbnR6RVVYUUZ5NGNPRzhlZlA2OWV0SENHblhybDMvL3YxTlRFeU1qSXlNakl4YXRteXBxNnRMczFGRmVtQ2xwNmV6Mld5cFZMcG56eDVtSkNLUlNDUVNjVGljNml0ZDBuTnJETERTMHRJQ0FnTG90bEFvVk93QkE5UU5BUllBQUFBMGZWeGx6V0cvS0hmc1UzUnBXWW5mcWhLL1ZjcVdBNVRNZS9GYWRlUzJzbUlwMTlISEJBQWFBMmxsdVlUL1ZzcC9LOHBMcVlqeHJVcVA0T2lZNk0zeDR4clZlNG0wNmpnNmJlaUdwT1MxVkN4aWNUN3FkNUN5c3ZJUFAveXdaczJhdzRjUHYzbnpac0tFQ2RyYTJ2UXRnVUJ3NTg0ZEd4c2JVMVBUd1lNSG56OS8zc2ZIcDBlUEhqWTJOdlNBUjQ4ZTNiaHhRMDlQajliak9EbzZxcW1wUlVWRmhZYUc5dXJWaXdZbGh3OGZwaXZjZlNTYUg3MTgrYkwydy9yMTY3ZC8vLzRIRHg0a0pTWDE2TkdEdVJjMU5iV2VQWHVHaElUODhjY2ZjK2ZPNVhBNGRIOXljcks2dXJwY2hSUmo2TkNod2NIQnNiR3hDeFlzbURkdm5teXNrNWFXVnVlWUZYbG9sSk9UMCtYTGwrL2Z2MjlsWlVVcnMxcTFhbVZzYkJ3VEU1T1NrakpseXBRUGVCVHZ3K2Z6Zi9ycHAvajQrTVdMRi9mdjMvL216WnZQbmoxYnVuUXBMUitiTUdIQ2hnMGIvUDM5NWViS1BYdjJMRGs1MmNQRFk5U29VWFBtekZtelpzMitmZnZxRFBVRUFrRm9hS2l6czdQYy9xbFRwejUrL1BqSWtTUDkrdlhUMHRLNmNPRkNqeDQ5cksydGYvdnROd01EQXhzYkd6TXpzeFVyVnRSNFRVVjZZQ1VtSnBxWW1QVHAwNmRQbno1MFQxbFoyY0tGQzB0TFMzZnYzdDJxVlN0Q1NHeHNySm1aV1oyMzhQVHBVK1lML0pGVFhBRmtJY0FDQUFDQS93aWxqbjBNbHQ0VnhGK3RpRHBmbWZSM1pkTGZEVDBpQVBnZ1hDVmxpMzdhNC9jb1cvUWpuQnJxUGo0QWk2ZkMxdENuQ3hGSzNtWnk5T3Rlbks1MlBYdjJYTFpzMlk0ZE95NWZ2dXpuNTlldVhUdDFkZldDZ29MOC9IeVJTT1R0N1cxcWFtcG9hTGhreVpLdFc3Y3VYcnk0VzdkdUJnWUcyZG5aaVltSnFxcXFxMWV2cHIyVzFOVFU1c3laNCszdHZYYnRXZ2NIQjExZDNhZFBuNWFXbHZicDArZmV2WHVLOUNDdmhaMmRIWXZGdW5qeFluNStma1ZGaGV4U2dMSmF0R2poNE9BUUhSM041L1BuejU4dis5YnMyYk9mUEhuaTcrLy82TkVqYTJ0clpXWGxsSlNVcDArZmVudDd2eS9BWXJQWlhsNWVtemR2RGc4UC8vbm5uelUxTlUxTVRLUlNhVzV1TG0zNFZYdjhvY2hEbzdwMzczNzU4dVZIang3SlpqSGR1blVMQ0FpUVNDUnlYWndVZkJRMXlzM056YzdPTGlzcisrMjMzenAzN3B5ZG5iMW56NTZPSFRzeWphNmNuWjA3ZHV6NHh4OS9tSnViTXpWaUVvbGs5KzdkUEI1djVNaVJob2FHcTFhdFdyNTgrYVpObTJnN3NLS2lvdVRrWk9Zajh2THltTzJnb0NDQlFFQjc2c3M5MkpVclY3NTkrMVpMUzBzcWxaNDRjYUtvcUdqNTh1Vno1ODcxOHZMYXUzY3ZiYzFHVlZWVnBhYW1wcVdsS1RodnNheXM3T0hEaDZOR2pXTDJWRlJVckY2OXVxQ2dZTnUyYlRTOXFxcXErdjMzMzBVaTBlYk5tMXUzYmwzTDFZWU9IWW9lV1BBNUlNQUNBQUNBL3c0V1QxWFZmcXlxL1ZoeGZwb29QMDNDZnl2aHY1V0tzSVkzUUJQQVZ0Zmw2cHB5ZE5wdzlNMCt4L1U1T2lZMHdCSy96Zjc0QUlzUTR1cnFhbWRuNSt2ckd4MGRuWk9USXhhTGRYVjFiVzF0Ky9UcFkyRmhRWTl4Y1hGcDNicjF1WFBuRWhNVFkyTmpkWFIwQmc0Y09HSENCTm1sNk56YzNOVFYxZi84ODgrNHVEZ1ZGWlZ1M2JwOS8vMzM1ODZkbyt2OWZjd0kyN1p0dTNqeDRqTm56dHk3ZDgvTXJMYW42dXJxR2hFUm9hMnRMWmY3R0JvYTd0Mjc5OVNwVXhFUkViZHYzOWJSMFRFMk5sNnhZa1huenAxcnVacWFtdHI2OWVzakl5TURBd09mUEhtU2twTENaclAxOWZXN2RPblN1M2Z2T250aktmTFFhQ2Fsckt4Y1dWblp2WHQzWnFlRGc0Ty92NytPam82NXVmbUhQUW81ZVhsNTZlbnBwcWFtR3pkdWJOV3FWVUZCd1lvVkt6Z2N6dXJWcTVtU05Cb3R6WjQ5KytlZmYxNjNicDJkblIwaDVOU3BVOG5KeWVQR2phT043YnQwNlRKNTh1VGp4NDlIUlVYUmxDb29LS2pHVC9UeDhXbmZ2ajJkbWtjL2dwbUZwNmVuUjV2WloyVmxWVlpXV2xwYXFxdXJyMXExYXNHQ0JZR0JnYzdPempFeE1XbHBhYW1wcWVucDZSS0pSRWRIaHdaWUpTVWxzaVZSNWVYbHNpVitMVnUyL1B2dnYwVWlrWXVMQzkyVG01dTdjZVBHek16TXJWdTNNazlTU1VscHg0NGRxMWV2WHJodzRaWXRXK1NlTU1DL2dJV0tQZ0FBQUFBQStNOHJ2ckJZRUgrVkVOSmkrRHBWeDNFTlBadzZyRjY5T2p3OG5CYjFOUFJZbXJ2ZzRHQXJLeXQ5ZmYyTWpJelZxMWUvZWZObTdkcTExZGZwQ3cwTlhiOSt2VlFxblRkdm5rQWdPSGp3b0lXRnhZNGRPNWp1VVZLcE5ERXhzWFBuemlOSGp1elpzK2U0Y2Y5OENlL2N1WFBtekptTEZ5OXl1ZHd0VzdiMDdkdVhaa2tQSHo3ODZhZWZCZ3dZMEtOSEQ2WWNUeVFTK2ZuNXBhZW5uenQzamk0YW1KNmVibVptOXRkZmZ4MCtmTGhObXpZV0ZoWVdGaGFkT25WcTM3NDluOCt2ZmFrQlFzaWZmLzQ1YytaTUl5TWoydjNxMXExYjI3ZHZGNGxFU2twS3FxcXFZckZZSXBGSUpCS3hXRXkzNmRLTm16ZHZwczJ6QWdNRHZiMjltVjd5QW9GQXJtZVdRQ0RnOFhnMGpLdXFxbXJac3VYSmt5Yy8wUjhIbWhkVVlBRUFBQUFBd0g4ZjB3WkwvUFlER3lIOWE4ckx5K1BpNHRUVTFOcTFhOWZRWXdIQ3pNSTdkdXhZVVZIUnhvMGJ1M2J0V3Yyd1hyMTZiZDY4ZWZ2MjdYWjJkcHMyYlRJeE1mSHk4cExOY1Znc0ZsTzVwcUdoWVdwcXlyekY5QjFUVjFkZnYzNDlzNzlidDI1RGhnd0pDZ3I2KysrL1phOWpiR3k4YXRVcW1sNFJRbWhObWJ1NysvRGh3NWtnU2RhMzMzNWJTK0diU0NTU1NxVXpaODVrUHRUVzF0YlkyRmhUVTFORFEwTkZSVVZGUllYSDQzRzVYQjZQeDJhejJXejJzV1BIMXE5ZmYrTEVDZVlHRnl4WXdJeW5GbjUrZnAra3Z4czBUNmpBQWdBQUFBQ0EvNzZLNkw5Sy9GWVJRbFE2RDlYNmVrZEREK2NmOSs3ZGMzQndVRmQvdDl5RVFDRFl2SGx6V0ZqWW1ERmpaczJhMWRDamczOVVWRlM4ZXZXcTlwbzRrVWpFNVhMejgvTzVYSzZPanM2L09McVBrcDJkL2I2bVpqVXFMaTdPemMzdDJMRWpyU3lUU0NUTWhFcUF6d2NWV0FBQUFBQUE4Ti9IMFRHaEc0MnRBdXZpeFl1Ly9mYWJyYTJ0Z1lGQldWbFpiR3hzU1VtSnBhWGx0OTkrMjlCRGcvOUhWVlcxemhtZFhDNlhFR0pnWVBCdkRlclRxRmQ2UlR2eE04MzRXU3dXMGl2NGR5REFBZ0FBQUFDQS83NS9waEFXWlRmMFdQNmY4ZVBIQndRRXBLV2x4Y1RFS0Nzcm01cWFUcGd3d2QzZFhYYjJHUUFBWUFvaEFBQUFBQUQ4OTBuRm9yeTFWblRiY08wVEZnZi9MeDhBb0NsaE4vUUFBQUFBQUFBQVBqc1doOHZXTXFMYmtyZVpEVDBjQUFDb0h3UllBQUFBQUFEUUxEVGFObGdBQUZBbkJGZ0FBQUFBQU5Bc2NMVGZCVmlpd3F5R0hnc0FBTlFQQWl3QUFBQUFBR2dXT0RydmxscHJiSDNjQVFDZ1RnaXdBQUFBQUFDZ1dXQXFzRENGRUFDZ3lVR0FCUUFBQUFBQXpRSkh1elhkUUFVV0FFQ1Rnd0FMQUFBQUFBQ2FoWCttRUtJQ0N3Q2dxVUdBQlFBQUFBQUF6UUs3aFJIZGtQTGZTcXNxR25vNEFBQlFEd2l3QUFBQUFBQ2dXV0J4dU93V3JlZzJaaEVDQURRdENMQUFBQUFBQUtDNTRPZ3dmZHl6R25vc0FBQlFEd2l3QUFBQUFBQ2d1Zmdud0NyTWJPaXhBQUJBUFNEQUFnQUFBQUNBNW9LcjI0WnVJTUFDQUdoYUVHQUJBQUFBQUVCendkRjVGMkNKRUdBQkFEUXBDTEFBQUFBQUFLQzU0T2lhMGcxeFFVWkRqd1VBQU9vQkFSWUFBQUFBQURRWEhHWUs0ZHNzcVZUYTBNTUJBQUJGSWNBQ0FBQUFBSURtZ3ExaFFMaktoQkFpRVV1S3NodDZPQUFBb0NnRVdBQUFBQUFBMEl4dzlkclNEY3dpQkFCb1FoQmdBUUFBQUFCQU04TFJNNk1ib2pkcERUMFdBQUJRRkFJc0FBQUFBQUJvUnJqNjd3SXM4WnYwaGg0TEFBQW9DZ0VXQUFBQUFBQTBJMXo5ZG5SRGxQKzhvY2NDQUFDS1FvQUZBQUFBQUFETkNFZWZtVUtJQUFzQW9NbEFnQVVBQUFBQUFNMElWKzlkQlpha0pGZGF4Vy9vNFFBQWdFSVFZQUVBQUFBQVFEUENVdE5ocVdyUmJWSE9rNFllRGdBQUtBUUJGZ0FBQUFBQU5DODg0ODUwUS9qNldVT1BCUUFBRklJQUN3QUFBQUFBbWhlZWtTWGRFT1Vpd0FJQWFCb1FZQUVBQUFBQVFQUENNN2FsRzZMWFR4dDZMQUFBb0JBRVdBQUFBQUFBMEx6d3pKem9oakFuU1NxUk5QUndBQUNnYmdpd0FBQUFBQUNnZVdHcjZYRDAyaEpDaUtoUy9EcXBvWWNEQUhVVGk4V2xwYVdmKzFOT25Ucmw0K05UNDF0NzkrNDlldlJvalc4VkZoYnUyTEdqdkx5OHhuY0RBd08zYnQzNlNZZlpUSEViZWdBQUFBQUFBQUQvTnFWMmpoVUZHWVNRcXF4WWJtdnJoaDVPSTFKWVdPanA2V2x0YmIxejU4NkdIa3ZkbGk1ZG1wT1RzM3YzYmowOXZmY2Q4K2JObXdVTEZwaVltUHdMSWNMVXFWTmZ2bng1NDhZTkRvZnptVDVpNTg2ZDE2NWQrL1hYWDd0MTY4YnNmUGJzMmFGRGgxSlNVdGhzOXBrelp5NWN1T0RyNjd0cTFTb0hCd2RDU0ZCUTBLWk5tNzc1NXB1cFU2ZFdmOWtrU0tYU0JRc1dhR2xwYmRxMHFiN244dmw4eWZzTExaV1VsSlNVbEppWHo1OC8xOUxTcXZISWx5OWZxcXVydisrdGdJQUFiVzN0R2g5cFZsWldYRnpjK3dhUW5aMmRsWlZWMTAzOG8xT25UdHJhMnFXbHBiWGMxUHVvcXFySzNteVRnd0FMQUFBQUFBQ2FIYVcyRGhVUEx4SkNoQzhpU2ZjSjlUMmQ1aFIwbTgxbTYram8yTmpZZUhwNmZ2SEZGNTloc0kxVWZIejg2ZE9uMDlMU0pCS0p1Ym41cEVtVDdPenNGRCs5ckt6TTE5YzNORFEwT3p1N3FxcEtYVjI5YmR1MjMzLy92YVdscFlKWEVJbEV6NTQ5RXdnRWVYbDV0UVJZZVhsNStmbjVaV1ZsWXJGWU5sZmk4L2xxYW1xS0QvaVRvUEZUOWYyM2J0MzY0R3ZtNU9Rc1hicFVKQkwxNnRWTElCQVFRcEtTa3NyTHkxTlRVMm1BMWZqVitiZGdzVmpPenM1SGpoeUppSWpvM3IxN2pjZFVWbGJldlh0WGJxZUZoY1htelp1ZlAzLyt2aXZUSUM4OVBUMDVPZG5OelkzWmYvdjI3UysrK0NJM041ZlpVMXhjWEZWVkZSVVZ4ZXpSMWRVMU56Y25oTmphMmxwWldmbjYrbnA0ZUdocWFpcDIwKy9jdlh2MytQSGppaCsvZnYzNkhqMTZmUGZkZHdVRkJmWDZJRUxJM0xselI0NGNXZCt6R2c4RVdBQUFBQUFBME93b2RleExXQ3dpbFZhbWhraWxVaGFMOVFFWGNYQnc0SEE0cGFXbFdWbFo5KzdkQ3drSitlV1hYM3IyN1BrWnh0dm9SRVJFckY2OVdsMWRmZURBZ1N3VzY4YU5Hei8rK09PV0xWdGt5NEpxOGVyVnE2VkxsK2JuNTZ1cXFyWnIxNDdGWXVYbTVpWW1KcWFtcGlvZVlIRzUzRjI3ZGhVWEY5ZCtpcFdWMVpZdFcvVDA5SmowS2lzcmEvMzY5WjA2ZFZxOGVMR0NuL1ZwbVptWmFXdHJmNnFyQlFZR0NnU0NlZlBtalJneGd1NVp0bXpaa3lkUDNoZjBORFkvL3Zqam16ZHZqaDA3VnZ0aG8wZVB2bkxseXY3OSsrM3Q3Ym5jR3FLTWlvcUtQWHYyRUVLRVFxRllMRlpSVVNHRVRKczJqUkR5MVZkZmpSa3poaEJ5Ly83OXk1Y3ZiOXUyalo2eWR1MWF1cEdUazdOLy8vNysvZnZUbHdLQllQdjI3WjZlbnBjdlgyYXV6K2Z6V1N6VzVzMmJtVDA5ZS9aY3VuUXAzUjQvZnJ5L3YzOVZWUlVoUkNLUmlFUWk1akJhS2tYZm9qZ2NqbXlXeXVQeFpEL29mY3JMeTcvKyttdTZ2V0RCZ3NyS1Nya0Q2TER0N095R0RoMWE0eFU2ZHV4WTU2YzBaZ2l3QUFBQUFBQ2cyV0dyNnlwYjlLdDhla2NxS0JWbHgvTk02bEU2eEZpNWNxV0doZ2I5d1h6czJMRUxGeTdzMkxIRDBkR1J4K045aGlFM0xoY3VYSkJLcGR1M2J6Y3pNNk8vNUpjc1dYTHQyalVGQTZ3OWUvYms1K2NQSERodzNyeDVxcXFxZEdkU1VyMzdrYlZ2MzE2UncrenQ3V1ZmRmhZV3BxZW5XMWhZMVBmalBwVXBVNmIwNnRYclUxMHRPenVieml4ajl1anE2bjcxMVZlZjZ2cWZXMnhzckpHUjBmdmV2WHIxcXFHaG9aT1RrNUtTMHNTSkUzZnMySEgxNnRVYXk0aTB0Ylg5L2YwSklZY1BIdzRLQ2pwejVnemRmK1BHRFYxZFhSc2JHMEpJYW1vcUlZUnUwd3lVYmpnNk9rb2trb2lJQ1BveUlpSkNWVlYxNHNTSjQ4ZVBsMHFsZE9mcTFhczFORFNXTDEvT2ZLS1NrbEoyZGpaVGsrWG82SGovL24xTlRjM1MwdEs5ZS9mS0RVODJWQm8xYXRTY09YTmszMVZrWnA5c0JGWmpVSDduemgxYVU2YmdQOE1tQndFV0FBQUFBQUEwUjZwZFIxYyt2VU1JRWNUNWYxaUF4ZUR4ZURObXpBZ05EWDMxNmxWU1VwS3RyVzE5cnlDUlNOanNwclRFVm5GeHNhYW1KazJ2Q0NFZE9uU2diYmJweThqSXlPam82SkVqUjdadTNickcwMk5qWXdraHMyYk5ZdElyUW9qaXRWY0thbkpQOWNQUVlwOGFpNUwrQTQ0ZVBkcXRXemNuSnlkQ2lLdXI2K25UcDArZlBqMXc0TUI2VGYvTXk4dWpNVk5tWnFaVUttVWlKNkZRU0RkNFBKNjl2VDB6QTlIZjM5L0Z4WVhOWmsrZlBwMlpMRXdGQndjejIrZlBuMy8rL1BtUkkwZVlQWldWbGNiR3hpTkdqT0J3T0V4eDF0MjdkNU9Ta21iUG5rMWZ5aDVQU1NTU29LQ2dPdTlDcnVUcTFhdFhzblZlTktyVDA5UFQxOWZQek15c2ZycWVudDc3ZW5nMUZmL05yemdBQUFBQUFFRHRsSzBHc2xTMXBSVkYvT2p6YWs3ak9RYm1IM00xTnB2ZHZuMzdWNjlldlhuemh1NUpUazQrZWZKa1ltS2lVQ2hzMTY3ZDExOS8zYWRQSC9wV2NYR3hoNGRIcDA2ZFZxNWM2ZTN0L2ZqeFkzZDNkMXFSRVJzYmUvNzgrZFRVMVBMeWNrTkR3K0hEaDQ4ZVBacjVsTWpJU0Y5ZjMyZlBudkg1ZkQwOVBVZEh4d2tUSmhnWUdEQUh6Smd4SXlNajQ5cTFhOWV2WC9mejgzdjkrcldlbnQ2WU1XTmtLMVpLU2tyOC9mMURRME5mdjM0dEVBak16YzBuVHB4WTMrbG1GaFlXZ1lHQm1abVpwcWFtdEdFUUlZU3BLc3JOemZYMTllM2N1ZlA3QWl3VkZSV2hVRmhTVXZLK2hrSEJ3Y0hyMTYvMzlQUWNOV3JVNGNPSG82S2krSHkrbVpuWitQSGpaV3VMNUpxbS8vNzc3MWV1WE5tMGFWTkdSc1pmZi8zMTl1MWJYMS9mcXFvcXBpMTlXVm5acUZHajZMazNidHk0Y2VNR0lXVDM3dDJXbHBaejVzeEpTVW01Y3VXS2JLYTJhTkdpeDQ4Zm56MTdsajVrb1ZCNDkrN2R3TURBbHk5ZkZoY1h0MnpaY3VqUW9SNGVIaDgyQmJVNlJjWWc2OXk1YzB3YU1tdldMRUpJLy83OVY2eFlVV09qOS9kaHZvMmJObTM2NDQ4L0hqeDRJSkZJdW5mdlBtL2VQRTFOemIvLy92dXZ2LzU2K2ZLbHRyYjIwS0ZEdi9ubUc5bWJMU2dvT0hueVpIaDRlRWxKU2N1V0xWMWRYY2VORzhkTWptUCtIQndPNThTSkUybHBhU29xS3IxNzk1NDFheFl0T0pvNWN5YnRUcFdUaytQcTZrb0ltVDU5K3JoeDR3Z2hDUWtKYmR1MmJkR2loZXhRZVR6ZStQSGpVMU5UYVZRYUV4Tno0TUNCalJzMzF0SUJqWXFNakh6NDhDSE5XS1ZTNlpvMWEraCtKc0FpaEF3Yk5rd3FsZElPWmQyNmRhTmZzdzBiTmpCMVQ3dDI3VkpWVmYzKysrK1pVN1MwdEp5ZG5aMmRuZW5Mdkx5OGFkT20wWDlLYkRaN3dJQUJkUCtMRnkvUzA5T1psK2ZPblpNYm5sZ3Mvb0RtOUQvKytHTmVYbDcxL2RPblQ2L3grT1hMbHpOamFLSVFZQUVBQUFBQVFET2w2YmFzNVBMUFJGUlpGclJYNit2dEgzbTFrcElTUWdpdGNRZ0xDMXUzYmgyWHkrM1ZxNWV5c25KNGVQaUdEUnVLaTR1SER4L09IQytWU3RldVhhdWhvVEY0OEdBYTlBUUdCbnA3ZTJ0cGFmWHExWXZGWWoxLy9qd3VMbzRKc0k0ZlAzN216QmtWRlJVSEJ3ZE5UYzJVbEpScjE2NkZiMGdKdUFBQUZoeEpSRUZVaG9adTI3YU5wa2lNbzBlUC92MzMzMTI2ZEduVnFsVlVWTlRldlh2VjFkVnBRRURmdlg3OXVwMmRuWXVMUzNGeGNYQnc4T3JWcTNmdTNHbGxaYVg0elU2Wk1pVWlJc0xMeTJ2Um9rV2hvYUcrdnI1ang0NlYrM21zckt6OHZ0T2RuWjBEQWdJMmJkcTBjdVhLOTRWY05GdVpQMysraW9xS282TmpmbjUrWEZ5Y2w1ZlhzbVhMbUh1cFVVaEl5UDM3OTUyZG5VdEtTdVNpSlI2UE4zejQ4RGR2M29TRmhabWFtbmJwMG9VUW9xT2pvK0JkaDRTRWJOMjYxZHpjdkdmUG5tS3hPRFEwOU9EQmcyS3htR1l1Lzc0dnZ2aGkrUERoVVZGUk9UazVmZnIwMGRMU2twMUlXQzlDb2ZESEgzL2s4WGhPVGs0eE1URjM3dHg1Ky9hdHM3UHp2bjM3bkp5Y1dyZHVIUkVSY2Z6NGNSVVZGZHBNaWxZQUxWNjh1S0Nnd01IQndjaklLREV4OGZqeDQrbnA2YXRXclpLOWNsUlVWRUJBUUpjdVhYcjA2QkVWRlVVYlJkSHFwSDc5K3RuWTJGeTVja1ZkWGQzRnhZWGVFZjJuc1diTkdqczdPeVpwWXJpN3V6UGJxcXFxYVdscDU4NmRtenQzYnUxM04yellzUG56NXhOQ0xsKyt2SC8vL29DQUFMcWYrY05KSkJMNlpiaDI3WnBVS3ZYMDlLUzkwdWowVEtxeXNwSTJhMlAyMEh0blh1N2J0MDlkWFgzeTVNazNiOTZzMThQbjhYak1rR29oRUFnMmJOZ2crM1VkT0hEZ3Q5OStTd2g1OE9EQjc3Ly9mdnIwYWFiazhNeVpNM0Z4Y1hUbHpiZHYzOWI1aUpvRUJGZ0FBQUFBQU5CTXFkcDdWRDY3VTVuMDk4ZGY2dFdyVjArZlB1Vnl1VlpXVmtWRlJiLysrcXVxcXVxdVhidG90RlJTVXZMOTk5OGZPblNvZi8vK3RHMFdJU1FsSmNYVjFaV1paMFFJK2V1dnYyaWhoN0d4TWQxVFZGUkVONktqbzgrY09kTzZkZXR0MjdicDYrdlRuZWZQbno5OCtMQzN0L2Z1M2J0bEIvUHc0Y1BEaHcvVE51SFhybDNidVhPbmo0OFBFL3JZMnRxT0d6ZXVWYXRXOUtXOXZiMjN0L2VWSzFmcUZXRHA2T2k0dUxoY3VuU0o5a0dmTTJjT1U5bEVDTW5QenllRU1COVIzWXdaTTlMVDA1T1NrbWJNbU9IdTd1N3A2YW1ycTF2OXNCczNib3dkTzNiR2pCbjBaM2xJU0lpWGw5ZStmZnVjbloxcGkrNGEzYjE3ZDgrZVBXM2F0S0V2WlNkZUtTc3J6NTgvUHk0dUxpd3N6TXJLaW9ZYWlqTXdNTmkyYlJzelJmVHJyNytlTm0yYW41OWZRd1ZZOXZiMjl2YjJYbDVlT1RrNTQ4ZVBweXZpZlppMHRMU1JJMGZTbUtPNHVIakdqQmt4TVRHSmlZbnIxcTF6ZEhTa21leWFOV3V1WHIzS0JGaGJ0bXdwS0NoWXVYSmwzNzU5YVJuUkw3LzhjdS9ldmNHREI4czJIUXNJQ05pK2ZUdHRILzdpeFl1Wk0yZmV1blZyNXN5Wm1wcWE5TGxkdVhLbFJZc1dzbitMakl5TTB0TFN6cDA3MXo3bVRwMDZkZXZXN2RxMWE1NmVudlFmeGExYnR3UUNRVnBhV2tWRkJlMkhwV0JwNGQ2OWU2OWN1U0k3WmtMSWhBa1RxaThaeVRTQXAyazFzNEJnUUVCQWFHam9paFVyNk54R3NWak1aRkxQbnordnFLaGdYcGFWbFNreXBPcFVWRlEyYk5nZ3Q0Zlc1ZEZLUm4xOWZhYjhUVlZWbGNQaFZLL2FhOUlRWUFFQUFBQUFRUE9sN2JtcjR1RkZVV0VOTFdNVTlQYnQyOGVQSHg4NmRLaXFxbXI4K1BHYW1wcm56NS9uOC9telo4OW1DcU5hdEdqaDV1WjI5dXpaUjQ4ZTllN2RtKzZVU3FXVEprMlN2UlR0YUVQWExIczN2UCt0VmVmajQwT25pVEhwRlNGazdOaXhOMjdjU0VwS2V2SGlSYnQyN1pqOTA2ZFBaMDRjTkdqUW9VT0huajkvempTRVlwWmFvMmczNkl5TURNVnZPUzh2YjhXS0ZkbloyZTd1N2gwNmRMaDA2ZEsrZmZ1ZVAzKytZTUVDMnNEKzhlUEhlbnA2Y25WaHNqUTFOWGZzMk9IajQzUDI3RmtmSDUrclY2OTZlSGhNbkRoUnJ2OTltelp0bVBTS3JpWG41T1FVR1JrWkV4UHo1WmRmdnUvaXZYdjNadEtyVDR0cC9rMFpHeHUzYmRzMlBUMmR6K2ZYcXlVVHMvZ2ROWHo0OFBwR2FaOGNqOGVqdFR4MFpseWZQbjM4L1B6czdlMXBla1VJK2ZMTEx6VTFOVisrZkNrVUNuazgzdE9uVDVPU2tucjI3RW5USzdxeTNwZ3hZeUlqSThQQ3dtUURMSGQzZDJieHUzYnQyams2T2taRVJLU25wOWZTS2k0aElhSDYwNjdSeElrVEZ5OWVmUDc4ZVJxOW5UbHpwcWlvcUtxcVNpZ1Uwc21WdEQxOGRuWTJiVEtWbXBvcWxVcVpobFBNOU1DSkV5ZU9HREdpc3JKeTRjS0ZQWHYybkR4NU12MzZEUmt5UkNBUTFQalJTa3BLVEVTYm1KaTRkKzllYzNOejVuRkpKQkttaTN4WldabEFJR0JlTXFrMEpSQUk2SVRLSjArZXlIYUlyMUdQSGoxV3JsejV2bmRqWW1LWWZ5dzF6aTVzNmhCZ0FRQUFBQUJBTThiaHFUcU4vN0JUWld1TzZBOTFHZ0U4ZWZLRUVKS2VubjdzMkRIbTNaU1VGTnJyaDltanI2L2ZzbVZMMlNzTUdERGc1TW1UQ3hjdUhETm16TkNoUTVrUWlsNlR6V2JUVnRZTU5wdHRhMnY3OHVYTDFOUlUyUUJMZGg0Wmg4TXhORFJNVDArdnFLaGdXampuNWVVOWV2UW9MUzB0T3p2NzFhdFgxZnREMTBJc0ZxOVlzZUwxNjllLy9mWWJyWkVaT0hEZzBhTkhMMXk0VUZKU3NtYk5tcnk4dklTRUJMbUhVeDJId3hrN2R1eVFJVU44ZlgwdlhyeDQ5dXpaNk9qb3JWdTN5dmFaN3R5NXMxd1g5azZkT2tWR1JzcjExWlpqYlcydDRMMThnUEx5OHBpWW1LU2twRmV2WG1WbloyZGxaZEduVjY4QXEyUEhqcklUd1dUL2RnM0Z5TWhJOXNrYkdockt0ZFZuc1ZoNmVucWxwYVVDZ1lESDQ5RXZlVVZGaGV5WG5NNmlsZjJTeTMwYm1VU3A5aXFreE1SRVZWVlZ1akpBN1RwMzdteHBhWG45K3ZWSmt5YTFhTkdDMWtQSnJVSjQ2TkNoMk5qWXg0OGYwNHlZcnA1SjMyTENLUjBkSFIwZG5hdFhyd3FGUWcwTkRhYmYrYVpObStpSjFiVnYzLzdBZ1FQMG4vYnExYXVycXFyVTFkVm56Wm8xZVBCZ0RRME5Iby9IREVCdVBETm16SkM5RHAvUHA1OWxaR1RFTkhwL24xcXFHZ2toWGw1ZXpMWlFLRFF4TWFucitUVXhDTEFBQUFBQUFBQStoTFcxTllmRFVWWldOalUxN2QrL1AxTm1Rbi9HMHdiaGNwaUtqeHBiTDAyWU1FRk5UZTNzMmJQSGp4OC9mZnIwb0VHRFpzeVlvYTZ1THBGSXlzdkw5ZlQwbVBsQkROcSttcy9ueSs2VUMxTm9MeXFwVkVwZkhqOSsvTTgvLzVSS3BhYW1wc2JHeHQyN2QvZng4V0hlclZOSVNFaG1acWFIaHdjenc0dkw1WDcvL2ZjY0R1ZmN1WE1uVHB6SXpzNW1zVml5dmVkcm9hNnVQbkhpeEdIRGhubDVlU1VtSmg0NWNtVEJnZ1hNdTdJUkhrVm5Ec290dmlaSDhaNVc5UlVhR3VydDdWMVdWbVpvYUdocWFtcGpZMU5lWHA2WGw2ZjQwNk8rK2VZYnB1RjlJeUgzbmFGckdzcnRwUFZ4dEVLUWZzbGpZbUppWW1Ma0xpWDdKYS96MjFpZFJDS0ppb3F5czdOVGNBWEprU05IYnQ2ODJjL1BUNjZla2ZIbGwxOHlEZHBvRHl3NnU1QVFzbi8vZnRwMWkvTHo4MU5YVjQrS2lvcUlpUEQyOXFZemVRY01HRkM5Z2RTUkkwZG9oSmVjbkx4a3lSSmRYZDJXTFZzcUtTa3RXclJvOWVyVlRCMldJc3JMeStrajB0SFJHVEpraU9JblZuZjU4bVhtUHhFSERoeGdGbHY4ejBDQUJRQUFBQUFBOENFMmJOakFOTFNTUlVPV1BYdjJXRmhZMUhKNjlkL25iRFo3ekpneDd1N3VRVUZCNTgrZnYzcjFhbFpXbHJlM041dk5WbEpTS2lvcVlxWUJNZ29MQzVrT09JcWd2YlRzN094V3JWcEY0eUdSU0VUbkp5b29QVDJkRUZLOU9tYmF0R21wcWFsbno1Nmx2YkhsaXN0cXA2MnR2V0xGaWdrVEp0eTllMWMyd0pKZEpJNmkzYldxQjF1eUZBdys1TkIyNzVXVmxiSXJBRlpVVkREYnhjWEZ2Lzc2cTRxS3lvRURCOXEzYjA5M0xseTQ4QlBPMWFwekRJMEgvWkovOTkxM1gzLzk5YWU5Y2tKQ1FtbHBxZUxMWXZidTNmdVBQLzY0ZlBueTJMRmphK3lNeGt5TnJFNjI0aWs4UEZ3Z0VIVHAwa1ZMUzZ1cXFtcng0c1U3ZHV3Z2hFUkVSTkNsRW1XOWVmT0dUdWJsY0RpdFdyWDY5ZGRmdDIvZkxoYUxIUjBkdmIyOVUxSlNvcU9qRXhNVDZjSDUrZmxDb1pCNUtWZnRtSldWWldCZ0VCWVdWbHBhcXVBdGYvWFZWN0xsY3MwSEFpd0FBQUFBQUlCUHFYMzc5dEhSMFFrSkNiVUhXTytqcEtUazV1YldyMSsvNmRPbng4WEY1ZVhsR1JvYVdsaFlKQ1FrUEh6NFVMYTRReUtSMEc1Qml2ZGZwL1V5STBlT1pES2c2ai9PYTBkcmMyUlhaNk5ZTEphcnEydDBkRFNiemE1ei9tQjFOQXJrOC9sU3FaUlpPakE1T1ZuMkdJbEVFaDRlWG4xV1duM1I2OHYyR21OQ3dKeWNIT2JKOFBsODJkdDg5dXhaUlVXRm01c2JrMTZKUkNJNmhmQlRxWE1NalFkOUNBa0pDWjhrd0pMOVc0U0ZoUkZDNUdiTDFpZ3dNTENxcW1yUW9FRlRwMDdWME5Db2NkWEw0dUxpME5CUTVtVlNVcEpVS3BWZDhrOUpTV25BZ0FGQ29mQ1BQLzRZTldwVVFrSUNpOFZhc21USnNtWExnb09ENlowT0dqUkk3ckszYjkrbTJiRzV1Zm1PSFR0a2cyd2JHNXZVMUZTUlNQVEREei9JbmlMM2tybnhqSXlNVWFOR25UdDNqa2JERkozYitMNlZDcXl0cldzTXNHN2N1TUg4MjVHOTJuOEdBaXdBQUFBQUFJQlB5Y1hGNWErLy9qcDc5cXk5dmIyWm1SbmRXVlZWRlIwZFRUdW12MDk4ZkR6VDJackw1ZElmNUhSTzBJZ1JJeElTRXZidTNidHQyelk2YlpBUWN2YnMyY3pNeksrKytrcnhjaWM2Q3l3OVBmMnJyNzZpdjVNUEhqeFlyN3R6ZEhROGNlTEVoUXNYYkd4c3VuWHJSbmVXbHBaZXZIangvUG56V2xwYXhjWEZtelp0V3JkdTNmdmFRZ21Gd2kxYnRreWNPSkY1T0NLUjZQVHAwL1NYT2ZNTG5CQVNGeGNYR0JqbzV1WkdYNTQvZno0bko4Zkt5b281OGNOb2FXa1JRdVFhYVhYczJQSGh3NGNYTDE1Y3VYSWxtODJXU3FXSER4K1dMWmFoais3Rml4Zk1udVBIanl0ZU5hT0lPc2ZRZUhUdDJsVlhWemM4UFB6T25Udk1zZ0JTcWZUZXZYdE1XM2NGYVdscEZSWVdNbzN3Mjdkdi85VlhYOUVtWExXTGlZbTVmZnUycTZ2cjRNR0RhenhBS0JTK2VQRmkvLzc5ekI3YUEwdDJUNHNXTFFZTUdIRHAwaVUrbno5NDhHQ2FDSE81M1BYcjE2dXBxWVdIaCt2cjYxZWZFcGlZbUVnRExDWjdsYVdxcXRxcVZhczllL2JRbDZkUG53NE5EV1UrZE4yNmRjd3BxYW1wbFpXVkhUcDBtRDU5T25NNlhUblUwOU9UZHNzU0NBUnhjWEdLbEtUNSt2b3kyNFdGaFRXdTdObWtJY0FDQUFBQUFBRDRsTnEzYno5Ky9QZy8vL3h6OXV6Wjl2YjJSa1pHUlVWRmp4NDlNak16cXozQVdydDJyYjYrdm8yTkRZZkRlZno0Y1VaR1JyOSsvV2hjMWFkUG45alkyS3RYcjM3NzdiZU9qbzRxS2lvcEtTa3ZYcnd3TlRWZHVIQ2g0bU56ZG5iKzg4OC9UNTA2bFpxYXFxV2w5ZWpSSTlsRzNZcXdzTEFZTTJiTXBVdVhsaTlmYm14c2JHaG9XRnBhU2xjNXRMYTJYck5temRtelp5OWZ2ang1OHVUMjdkdHp1ZHhObXpiSlhVRXFsUVlIQndjSEJ4c1lHQmdiRzR2RjRzek16T0xpWWsxTnpUbHo1c2dlMmJsejV4MDdkZ1FFQkppYW1xYW5wejk3OWt4VFUzUHg0c1gxR25CMXhzYkdCZ1lHVDU0OCtmbm5uMXUwYURGMjdGaHpjL09oUTRmNit2b0dCd2UvZlBuUzNOdzhMUzFOS0JUU0RYcVdwYVdsb2FGaGJHenNnZ1VMT25UbzhPelpzL0x5OGc0ZE9xU21wbjdrZUJoMWpxSHg0UEY0aXhjdlhyTm1EZTAvMWI1OWU2RlFHQjhmbjVPVFU5OEFxMHVYTHZmdTNmdmhoeDg2ZGVwa2JXM3Q1dWJHUkphMWUvWHFsYUdoWWZVeUpZRkFVRlpXdG5MbHlyaTR1TysrKzQ3cGVGVzlCeFlqSlNWbDJyUnBzak0zbVJLbjI3ZHYzNzU5dS9xbk00VjQxY25kZ3JLeU1vdkZvckVwSVdUYnRtM01XM2Z2M3VWeXViS0xOb2FFaE96ZXZkdk56WTNwOVI0Y0hQemJiNzlObmp6NWZVMitHQWNPSEVBUExBQUFBQUFBQUtpSGFkT210V3ZYN3ZMbHkvSHg4UWtKQ1lhR2h2MzY5UnM3ZG16dFo0MGFOZXJ1M2J1M2J0M2ljRGdtSmlZTEZ5NlVMUzFadUhDaGpZM04xYXRYbzZLaXhHS3hrWkhSaEFrVHhvNGRXNjl1T09ibTV1dlhyejl4NHNTalI0L1UxTlJjWFYyblRKbHk5KzdkZXQzZHJGbXpiR3hzL1AzOVUxSlNjbkp5dExTMEhCMGRYVjFkZS9mdXpXS3hacytlcmFtcDZlL3ZuNWlZV0dPcmNoNlB0MlRKa3BDUWtOVFUxUGo0ZUI2UFoyUms1T3JxNnVIaHdSU1hVVlpXVnBNbVRUcHk1TWp0MjdkVlZWWDc5ZXYzN2JmZnRtN2R1bDZqclk3TDVhNWV2ZnIzMzMrUGpZM1YwZEdaTUdFQ0lhUmx5NVpidDI0OWRPalFzMmZQY25OekhSd2M1c3laczI3ZE91WXNGUldWTFZ1MkhEaHc0TW1USjVtWm1mYjI5blBtektrZXozMk1Pc2ZRcUhUdjNuM256cDFuenB4NS9QaHhTa3FLZ1lGQmh3NGRsaTFiVnQvcnpKNDl1N0t5TWo0K1BpOHZ6ODdPVHU1ZGRYWDFHaWRSbHBXVnBhZW5Pemc0TUh0ZXZYcDE2TkNoaElTRTR1SmlRc2pidDI4OVBEeVlJc0hhVFpreTVYMXI5dlh2MzMvbXpKbHlPNDhkTzBiWEZmMFlWVlZWZCs3Y2NYSnlvZ1ZaVXFuMDZ0V3JlL2JzY1hGeGtVMXBCdzRjeUdLeHRtM2JWbGhZT0gvKy9BOXI4ZmJmd0tydmNna0FBQUFBQUFBQW4xVndjUEQ2OWV1WldWVFFiRzNac3VYMjdkdU9qbzZ5RlU5Q29UQXlNdkxseTVkZVhsNU1WU09mejU4MmJacXRyYTJqbzZPam82TzJ0blp1YnU3RGh3OWxyeFlYRnhjVUZMUm8wU0xablhwNmVzd0VQUzh2THkwdExlYUFSWXNXdFduVFpzbVNKWVNRNjlldloyVmxLU2twQ1lYQ216ZHZXbGhZYk5pd2dibklxbFdyeEdMeDVzMmJxOS9DNGNPSGc0S0N6cHc1STdmL3pKa3p4NDhmMzdoeG81T1RrMGdrbWpObkRtMWMxYUpGQzZsVUtwRkl4R0t4UkNLaEd6UzZjWEZ4V2Jac0djMndKa3lZVUZCUVFHZTJpc1Zpb1ZBb1c0d21GQW9sRWdtejVtTmxaZVh5NWN2cFVveE5GeXF3QUFBQUFBQUFBS0F4bWpselpsVlZWV0ppSXUxT1JiSFpiSDE5L2ZuejU4dk95VlZUVXp0MzdwenN1ZW5wNmJMdHJpaGxaV1c1blRZMk5vcDBtQ292THc4SkNhR2ZibTV1L3ZIUmFsbFpXWmN1WFdpN2VpNlgyN3QzYnpNek0xMWRYUTBORFRVMU5SVVZGV1ZsWlM2WHkrUHgyR3cyaDhQSnlzcmF2MysvdGJXMXU3czd2WUs5dmYyUUlVUHEvS0NTa3BMdDI3ZC81R2diQTFSZ0FRQUFBQUFBUU9PQ0NpejR6eE9MeGZuNSthMWF0Vkw4bEljUEgzYnQycFZXWU5HbEc1dlZqRUpVWUFFQUFBQUFBQUFBL0tzNEhFNjkwaXRhY3NWc042dm9pbXAyTnd3QUFBQUFBQUNObkxhMnRwMmRuWkdSVVVNUEJBQWFDMHdoQkFBQUFBQUFBQUNBUmcwVl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2pVRVdBQUFBQUFBQUFBQTBLZ2h3QUlBQUFBQUFBQUFnRVlOQVJZQUFBQUFBQUFBQURScUNMQUFBQUFBQUFBQUFLQlJRNEFGQUFBQUFBQUFBQUNOR2dJc0FBQUFBQUFBQUFCbzFCQmdBUUFBQUFBQUFBQkFvNFlBQ3dBQUFBQUFBQUFBR3JYL0F3bG9OS3ZBSTBqT0FBQUFBRWxGVGtTdVFtQ0MiLAoJIlRoZW1lIiA6ICIiLAoJIlR5cGUiIDogIm1pbmQiLAoJIlVzZXJJZCIgOiAiNDIxMTAzODYzIiwKCSJWZXJzaW9uIiA6ICIxNiIKfQo="/>
    </extobj>
  </extobjs>
</s:customData>
</file>

<file path=customXml/itemProps4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9071</Words>
  <Application>WPS 演示</Application>
  <PresentationFormat>宽屏</PresentationFormat>
  <Paragraphs>220</Paragraphs>
  <Slides>16</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16</vt:i4>
      </vt:variant>
    </vt:vector>
  </HeadingPairs>
  <TitlesOfParts>
    <vt:vector size="34" baseType="lpstr">
      <vt:lpstr>Arial</vt:lpstr>
      <vt:lpstr>宋体</vt:lpstr>
      <vt:lpstr>Wingdings</vt:lpstr>
      <vt:lpstr>微软雅黑</vt:lpstr>
      <vt:lpstr>Wingdings</vt:lpstr>
      <vt:lpstr>Times New Roman</vt:lpstr>
      <vt:lpstr>楷体</vt:lpstr>
      <vt:lpstr>华文楷体</vt:lpstr>
      <vt:lpstr>Times New Roman</vt:lpstr>
      <vt:lpstr>Comic Sans MS</vt:lpstr>
      <vt:lpstr>仿宋</vt:lpstr>
      <vt:lpstr>Calibri</vt:lpstr>
      <vt:lpstr>Arial Unicode MS</vt:lpstr>
      <vt:lpstr>HelveticaNeue</vt:lpstr>
      <vt:lpstr>华文新魏</vt:lpstr>
      <vt:lpstr>Segoe Print</vt:lpstr>
      <vt:lpstr>WPS</vt:lpstr>
      <vt:lpstr>极简汇报通用模板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Wiesen</cp:lastModifiedBy>
  <cp:revision>13</cp:revision>
  <dcterms:created xsi:type="dcterms:W3CDTF">2023-08-09T12:44:00Z</dcterms:created>
  <dcterms:modified xsi:type="dcterms:W3CDTF">2025-12-27T14:05:59Z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2AED82AD4A2A49B99DA674B4BC2FD613_12</vt:lpwstr>
  </property>
</Properties>
</file>